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notesMasterIdLst>
    <p:notesMasterId r:id="rId21"/>
  </p:notesMasterIdLst>
  <p:handoutMasterIdLst>
    <p:handoutMasterId r:id="rId22"/>
  </p:handoutMasterIdLst>
  <p:sldIdLst>
    <p:sldId id="404" r:id="rId2"/>
    <p:sldId id="374" r:id="rId3"/>
    <p:sldId id="375" r:id="rId4"/>
    <p:sldId id="376" r:id="rId5"/>
    <p:sldId id="530" r:id="rId6"/>
    <p:sldId id="531" r:id="rId7"/>
    <p:sldId id="493" r:id="rId8"/>
    <p:sldId id="496" r:id="rId9"/>
    <p:sldId id="528" r:id="rId10"/>
    <p:sldId id="521" r:id="rId11"/>
    <p:sldId id="525" r:id="rId12"/>
    <p:sldId id="529" r:id="rId13"/>
    <p:sldId id="541" r:id="rId14"/>
    <p:sldId id="542" r:id="rId15"/>
    <p:sldId id="543" r:id="rId16"/>
    <p:sldId id="544" r:id="rId17"/>
    <p:sldId id="545" r:id="rId18"/>
    <p:sldId id="546" r:id="rId19"/>
    <p:sldId id="547" r:id="rId20"/>
  </p:sldIdLst>
  <p:sldSz cx="9144000" cy="5143500" type="screen16x9"/>
  <p:notesSz cx="6797675" cy="9926638"/>
  <p:embeddedFontLst>
    <p:embeddedFont>
      <p:font typeface="Meta Head IGM Cond Black" panose="02000A06040000020004" pitchFamily="2" charset="0"/>
      <p:bold r:id="rId23"/>
    </p:embeddedFont>
    <p:embeddedFont>
      <p:font typeface="Meta Head IGM Cond Light" panose="02000506030000020004" pitchFamily="2" charset="0"/>
      <p:regular r:id="rId24"/>
    </p:embeddedFont>
    <p:embeddedFont>
      <p:font typeface="Meta IGM" panose="02000503040000020004" pitchFamily="2" charset="0"/>
      <p:regular r:id="rId25"/>
      <p:bold r:id="rId26"/>
      <p:italic r:id="rId27"/>
      <p:boldItalic r:id="rId28"/>
    </p:embeddedFont>
    <p:embeddedFont>
      <p:font typeface="Times" panose="02020603050405020304" pitchFamily="18" charset="0"/>
      <p:regular r:id="rId29"/>
      <p:bold r:id="rId30"/>
      <p:italic r:id="rId31"/>
      <p:boldItalic r:id="rId32"/>
    </p:embeddedFont>
    <p:embeddedFont>
      <p:font typeface="Calibri" panose="020F0502020204030204" pitchFamily="34" charset="0"/>
      <p:regular r:id="rId33"/>
      <p:bold r:id="rId34"/>
      <p:italic r:id="rId35"/>
      <p:boldItalic r:id="rId36"/>
    </p:embeddedFont>
  </p:embeddedFontLst>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3C3B"/>
    <a:srgbClr val="E3051B"/>
    <a:srgbClr val="C675E7"/>
    <a:srgbClr val="FFFF00"/>
    <a:srgbClr val="7DBEFF"/>
    <a:srgbClr val="FFFFFF"/>
    <a:srgbClr val="FFCC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76" autoAdjust="0"/>
    <p:restoredTop sz="82199" autoAdjust="0"/>
  </p:normalViewPr>
  <p:slideViewPr>
    <p:cSldViewPr snapToGrid="0" snapToObjects="1" showGuides="1">
      <p:cViewPr varScale="1">
        <p:scale>
          <a:sx n="75" d="100"/>
          <a:sy n="75" d="100"/>
        </p:scale>
        <p:origin x="520" y="3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1" d="100"/>
          <a:sy n="81" d="100"/>
        </p:scale>
        <p:origin x="325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Arbeitsblat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Arbeitsblat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Arbeitsblat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Arbeitsblat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Arbeitsblat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542219419486594E-4"/>
          <c:y val="0"/>
          <c:w val="0.99905199395997613"/>
          <c:h val="0.81298473521134773"/>
        </c:manualLayout>
      </c:layout>
      <c:barChart>
        <c:barDir val="col"/>
        <c:grouping val="clustered"/>
        <c:varyColors val="0"/>
        <c:ser>
          <c:idx val="1"/>
          <c:order val="1"/>
          <c:tx>
            <c:strRef>
              <c:f>Tabelle1!$A$3</c:f>
              <c:strCache>
                <c:ptCount val="1"/>
                <c:pt idx="0">
                  <c:v>KuG-Satz</c:v>
                </c:pt>
              </c:strCache>
            </c:strRef>
          </c:tx>
          <c:spPr>
            <a:noFill/>
            <a:ln>
              <a:noFill/>
            </a:ln>
            <a:effectLst/>
          </c:spPr>
          <c:invertIfNegative val="0"/>
          <c:dLbls>
            <c:dLbl>
              <c:idx val="3"/>
              <c:layout/>
              <c:dLblPos val="outEnd"/>
              <c:showLegendKey val="0"/>
              <c:showVal val="1"/>
              <c:showCatName val="0"/>
              <c:showSerName val="1"/>
              <c:showPercent val="0"/>
              <c:showBubbleSize val="0"/>
              <c:extLst>
                <c:ext xmlns:c15="http://schemas.microsoft.com/office/drawing/2012/chart" uri="{CE6537A1-D6FC-4f65-9D91-7224C49458BB}">
                  <c15:layout/>
                </c:ext>
                <c:ext xmlns:c16="http://schemas.microsoft.com/office/drawing/2014/chart" uri="{C3380CC4-5D6E-409C-BE32-E72D297353CC}">
                  <c16:uniqueId val="{00000000-D915-4526-964B-9690C718C271}"/>
                </c:ext>
              </c:extLst>
            </c:dLbl>
            <c:dLbl>
              <c:idx val="4"/>
              <c:delete val="1"/>
              <c:extLst>
                <c:ext xmlns:c15="http://schemas.microsoft.com/office/drawing/2012/chart" uri="{CE6537A1-D6FC-4f65-9D91-7224C49458BB}"/>
                <c:ext xmlns:c16="http://schemas.microsoft.com/office/drawing/2014/chart" uri="{C3380CC4-5D6E-409C-BE32-E72D297353CC}">
                  <c16:uniqueId val="{00000001-D915-4526-964B-9690C718C271}"/>
                </c:ext>
              </c:extLst>
            </c:dLbl>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rgbClr val="3C3C3B"/>
                    </a:solidFill>
                    <a:latin typeface="+mn-lt"/>
                    <a:ea typeface="+mn-ea"/>
                    <a:cs typeface="+mn-cs"/>
                  </a:defRPr>
                </a:pPr>
                <a:endParaRPr lang="de-DE"/>
              </a:p>
            </c:txPr>
            <c:dLblPos val="inEnd"/>
            <c:showLegendKey val="0"/>
            <c:showVal val="1"/>
            <c:showCatName val="0"/>
            <c:showSerName val="1"/>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Tabelle1!$B$1:$F$1</c:f>
              <c:strCache>
                <c:ptCount val="5"/>
                <c:pt idx="0">
                  <c:v>März</c:v>
                </c:pt>
                <c:pt idx="1">
                  <c:v>April</c:v>
                </c:pt>
                <c:pt idx="2">
                  <c:v>Mai</c:v>
                </c:pt>
                <c:pt idx="3">
                  <c:v>Juni</c:v>
                </c:pt>
                <c:pt idx="4">
                  <c:v>Juli</c:v>
                </c:pt>
              </c:strCache>
            </c:strRef>
          </c:cat>
          <c:val>
            <c:numRef>
              <c:f>Tabelle1!$B$3:$F$3</c:f>
              <c:numCache>
                <c:formatCode>0%</c:formatCode>
                <c:ptCount val="5"/>
                <c:pt idx="0">
                  <c:v>0.6</c:v>
                </c:pt>
                <c:pt idx="1">
                  <c:v>0.6</c:v>
                </c:pt>
                <c:pt idx="2">
                  <c:v>0.6</c:v>
                </c:pt>
                <c:pt idx="3">
                  <c:v>0.7</c:v>
                </c:pt>
                <c:pt idx="4">
                  <c:v>0</c:v>
                </c:pt>
              </c:numCache>
            </c:numRef>
          </c:val>
          <c:extLst>
            <c:ext xmlns:c16="http://schemas.microsoft.com/office/drawing/2014/chart" uri="{C3380CC4-5D6E-409C-BE32-E72D297353CC}">
              <c16:uniqueId val="{00000002-D915-4526-964B-9690C718C271}"/>
            </c:ext>
          </c:extLst>
        </c:ser>
        <c:dLbls>
          <c:showLegendKey val="0"/>
          <c:showVal val="1"/>
          <c:showCatName val="0"/>
          <c:showSerName val="0"/>
          <c:showPercent val="0"/>
          <c:showBubbleSize val="0"/>
        </c:dLbls>
        <c:gapWidth val="100"/>
        <c:overlap val="-50"/>
        <c:axId val="561968344"/>
        <c:axId val="561959488"/>
      </c:barChart>
      <c:barChart>
        <c:barDir val="col"/>
        <c:grouping val="clustered"/>
        <c:varyColors val="0"/>
        <c:ser>
          <c:idx val="0"/>
          <c:order val="0"/>
          <c:tx>
            <c:strRef>
              <c:f>Tabelle1!$A$2</c:f>
              <c:strCache>
                <c:ptCount val="1"/>
                <c:pt idx="0">
                  <c:v>Umfang Kurzarbeit</c:v>
                </c:pt>
              </c:strCache>
            </c:strRef>
          </c:tx>
          <c:spPr>
            <a:solidFill>
              <a:schemeClr val="accent3"/>
            </a:solidFill>
            <a:ln>
              <a:noFill/>
            </a:ln>
            <a:effectLst/>
          </c:spPr>
          <c:invertIfNegative val="0"/>
          <c:dLbls>
            <c:dLbl>
              <c:idx val="0"/>
              <c:layout/>
              <c:tx>
                <c:rich>
                  <a:bodyPr/>
                  <a:lstStyle/>
                  <a:p>
                    <a:fld id="{B21FFEB1-E226-42DE-A153-392FDCFB1572}" type="VALUE">
                      <a:rPr lang="en-US">
                        <a:solidFill>
                          <a:schemeClr val="bg1"/>
                        </a:solidFill>
                      </a:rPr>
                      <a:pPr/>
                      <a:t>[WERT]</a:t>
                    </a:fld>
                    <a:endParaRPr lang="de-DE"/>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D915-4526-964B-9690C718C271}"/>
                </c:ext>
              </c:extLst>
            </c:dLbl>
            <c:dLbl>
              <c:idx val="4"/>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rgbClr val="3C3C3B"/>
                      </a:solidFill>
                      <a:latin typeface="+mn-lt"/>
                      <a:ea typeface="+mn-ea"/>
                      <a:cs typeface="+mn-cs"/>
                    </a:defRPr>
                  </a:pPr>
                  <a:endParaRPr lang="de-DE"/>
                </a:p>
              </c:txPr>
              <c:dLblPos val="ctr"/>
              <c:showLegendKey val="0"/>
              <c:showVal val="1"/>
              <c:showCatName val="0"/>
              <c:showSerName val="0"/>
              <c:showPercent val="0"/>
              <c:showBubbleSize val="0"/>
              <c:extLst>
                <c:ext xmlns:c16="http://schemas.microsoft.com/office/drawing/2014/chart" uri="{C3380CC4-5D6E-409C-BE32-E72D297353CC}">
                  <c16:uniqueId val="{00000004-D915-4526-964B-9690C718C271}"/>
                </c:ext>
              </c:extLst>
            </c:dLbl>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Tabelle1!$B$1:$F$1</c:f>
              <c:strCache>
                <c:ptCount val="5"/>
                <c:pt idx="0">
                  <c:v>März</c:v>
                </c:pt>
                <c:pt idx="1">
                  <c:v>April</c:v>
                </c:pt>
                <c:pt idx="2">
                  <c:v>Mai</c:v>
                </c:pt>
                <c:pt idx="3">
                  <c:v>Juni</c:v>
                </c:pt>
                <c:pt idx="4">
                  <c:v>Juli</c:v>
                </c:pt>
              </c:strCache>
            </c:strRef>
          </c:cat>
          <c:val>
            <c:numRef>
              <c:f>Tabelle1!$B$2:$F$2</c:f>
              <c:numCache>
                <c:formatCode>0%</c:formatCode>
                <c:ptCount val="5"/>
                <c:pt idx="0">
                  <c:v>0.1</c:v>
                </c:pt>
                <c:pt idx="1">
                  <c:v>0.1</c:v>
                </c:pt>
                <c:pt idx="2">
                  <c:v>0.1</c:v>
                </c:pt>
                <c:pt idx="3">
                  <c:v>0.55000000000000004</c:v>
                </c:pt>
                <c:pt idx="4">
                  <c:v>0</c:v>
                </c:pt>
              </c:numCache>
            </c:numRef>
          </c:val>
          <c:extLst>
            <c:ext xmlns:c16="http://schemas.microsoft.com/office/drawing/2014/chart" uri="{C3380CC4-5D6E-409C-BE32-E72D297353CC}">
              <c16:uniqueId val="{00000005-D915-4526-964B-9690C718C271}"/>
            </c:ext>
          </c:extLst>
        </c:ser>
        <c:dLbls>
          <c:showLegendKey val="0"/>
          <c:showVal val="1"/>
          <c:showCatName val="0"/>
          <c:showSerName val="0"/>
          <c:showPercent val="0"/>
          <c:showBubbleSize val="0"/>
        </c:dLbls>
        <c:gapWidth val="100"/>
        <c:overlap val="-50"/>
        <c:axId val="501811920"/>
        <c:axId val="501813232"/>
      </c:barChart>
      <c:catAx>
        <c:axId val="56196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3C3C3B"/>
                </a:solidFill>
                <a:latin typeface="+mn-lt"/>
                <a:ea typeface="+mn-ea"/>
                <a:cs typeface="+mn-cs"/>
              </a:defRPr>
            </a:pPr>
            <a:endParaRPr lang="de-DE"/>
          </a:p>
        </c:txPr>
        <c:crossAx val="561959488"/>
        <c:crosses val="autoZero"/>
        <c:auto val="1"/>
        <c:lblAlgn val="ctr"/>
        <c:lblOffset val="100"/>
        <c:noMultiLvlLbl val="0"/>
      </c:catAx>
      <c:valAx>
        <c:axId val="561959488"/>
        <c:scaling>
          <c:orientation val="minMax"/>
          <c:max val="1"/>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561968344"/>
        <c:crosses val="autoZero"/>
        <c:crossBetween val="between"/>
      </c:valAx>
      <c:valAx>
        <c:axId val="501813232"/>
        <c:scaling>
          <c:orientation val="minMax"/>
          <c:max val="1"/>
        </c:scaling>
        <c:delete val="0"/>
        <c:axPos val="r"/>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501811920"/>
        <c:crosses val="max"/>
        <c:crossBetween val="between"/>
      </c:valAx>
      <c:catAx>
        <c:axId val="501811920"/>
        <c:scaling>
          <c:orientation val="minMax"/>
        </c:scaling>
        <c:delete val="1"/>
        <c:axPos val="b"/>
        <c:numFmt formatCode="General" sourceLinked="1"/>
        <c:majorTickMark val="out"/>
        <c:minorTickMark val="none"/>
        <c:tickLblPos val="nextTo"/>
        <c:crossAx val="501813232"/>
        <c:crosses val="autoZero"/>
        <c:auto val="1"/>
        <c:lblAlgn val="ctr"/>
        <c:lblOffset val="100"/>
        <c:noMultiLvlLbl val="0"/>
      </c:catAx>
      <c:spPr>
        <a:noFill/>
        <a:ln>
          <a:noFill/>
        </a:ln>
        <a:effectLst/>
      </c:spPr>
    </c:plotArea>
    <c:legend>
      <c:legendPos val="b"/>
      <c:legendEntry>
        <c:idx val="0"/>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rgbClr val="3C3C3B"/>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549237677882389E-4"/>
          <c:y val="0"/>
          <c:w val="0.99905199395997613"/>
          <c:h val="0.82020495181784592"/>
        </c:manualLayout>
      </c:layout>
      <c:barChart>
        <c:barDir val="col"/>
        <c:grouping val="clustered"/>
        <c:varyColors val="0"/>
        <c:ser>
          <c:idx val="1"/>
          <c:order val="1"/>
          <c:tx>
            <c:strRef>
              <c:f>Tabelle1!$A$5</c:f>
              <c:strCache>
                <c:ptCount val="1"/>
                <c:pt idx="0">
                  <c:v>KuG-Satz</c:v>
                </c:pt>
              </c:strCache>
            </c:strRef>
          </c:tx>
          <c:spPr>
            <a:noFill/>
            <a:ln>
              <a:noFill/>
            </a:ln>
            <a:effectLst/>
          </c:spPr>
          <c:invertIfNegative val="0"/>
          <c:dLbls>
            <c:dLbl>
              <c:idx val="3"/>
              <c:layout/>
              <c:dLblPos val="outEnd"/>
              <c:showLegendKey val="0"/>
              <c:showVal val="1"/>
              <c:showCatName val="0"/>
              <c:showSerName val="1"/>
              <c:showPercent val="0"/>
              <c:showBubbleSize val="0"/>
              <c:extLst>
                <c:ext xmlns:c15="http://schemas.microsoft.com/office/drawing/2012/chart" uri="{CE6537A1-D6FC-4f65-9D91-7224C49458BB}">
                  <c15:layout/>
                </c:ext>
                <c:ext xmlns:c16="http://schemas.microsoft.com/office/drawing/2014/chart" uri="{C3380CC4-5D6E-409C-BE32-E72D297353CC}">
                  <c16:uniqueId val="{00000000-D915-4526-964B-9690C718C271}"/>
                </c:ext>
              </c:extLst>
            </c:dLbl>
            <c:dLbl>
              <c:idx val="5"/>
              <c:delete val="1"/>
              <c:extLst>
                <c:ext xmlns:c15="http://schemas.microsoft.com/office/drawing/2012/chart" uri="{CE6537A1-D6FC-4f65-9D91-7224C49458BB}"/>
                <c:ext xmlns:c16="http://schemas.microsoft.com/office/drawing/2014/chart" uri="{C3380CC4-5D6E-409C-BE32-E72D297353CC}">
                  <c16:uniqueId val="{00000000-821F-4104-A2C4-0E37AC3D665D}"/>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rgbClr val="3C3C3B"/>
                    </a:solidFill>
                    <a:latin typeface="+mn-lt"/>
                    <a:ea typeface="+mn-ea"/>
                    <a:cs typeface="+mn-cs"/>
                  </a:defRPr>
                </a:pPr>
                <a:endParaRPr lang="de-DE"/>
              </a:p>
            </c:txPr>
            <c:dLblPos val="inEnd"/>
            <c:showLegendKey val="0"/>
            <c:showVal val="1"/>
            <c:showCatName val="0"/>
            <c:showSerName val="1"/>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Tabelle1!$B$1:$G$1</c:f>
              <c:strCache>
                <c:ptCount val="6"/>
                <c:pt idx="0">
                  <c:v>März</c:v>
                </c:pt>
                <c:pt idx="1">
                  <c:v>April</c:v>
                </c:pt>
                <c:pt idx="2">
                  <c:v>Mai</c:v>
                </c:pt>
                <c:pt idx="3">
                  <c:v>Juni</c:v>
                </c:pt>
                <c:pt idx="4">
                  <c:v>Juli</c:v>
                </c:pt>
                <c:pt idx="5">
                  <c:v>August</c:v>
                </c:pt>
              </c:strCache>
            </c:strRef>
          </c:cat>
          <c:val>
            <c:numRef>
              <c:f>Tabelle1!$B$5:$G$5</c:f>
              <c:numCache>
                <c:formatCode>0%</c:formatCode>
                <c:ptCount val="6"/>
                <c:pt idx="0">
                  <c:v>0.6</c:v>
                </c:pt>
                <c:pt idx="1">
                  <c:v>0.6</c:v>
                </c:pt>
                <c:pt idx="2">
                  <c:v>0.6</c:v>
                </c:pt>
                <c:pt idx="3">
                  <c:v>0.7</c:v>
                </c:pt>
                <c:pt idx="4">
                  <c:v>0.6</c:v>
                </c:pt>
                <c:pt idx="5">
                  <c:v>0</c:v>
                </c:pt>
              </c:numCache>
            </c:numRef>
          </c:val>
          <c:extLst>
            <c:ext xmlns:c16="http://schemas.microsoft.com/office/drawing/2014/chart" uri="{C3380CC4-5D6E-409C-BE32-E72D297353CC}">
              <c16:uniqueId val="{00000002-D915-4526-964B-9690C718C271}"/>
            </c:ext>
          </c:extLst>
        </c:ser>
        <c:dLbls>
          <c:showLegendKey val="0"/>
          <c:showVal val="1"/>
          <c:showCatName val="0"/>
          <c:showSerName val="0"/>
          <c:showPercent val="0"/>
          <c:showBubbleSize val="0"/>
        </c:dLbls>
        <c:gapWidth val="100"/>
        <c:overlap val="-50"/>
        <c:axId val="561968344"/>
        <c:axId val="561959488"/>
      </c:barChart>
      <c:barChart>
        <c:barDir val="col"/>
        <c:grouping val="clustered"/>
        <c:varyColors val="0"/>
        <c:ser>
          <c:idx val="0"/>
          <c:order val="0"/>
          <c:tx>
            <c:strRef>
              <c:f>Tabelle1!$A$4</c:f>
              <c:strCache>
                <c:ptCount val="1"/>
                <c:pt idx="0">
                  <c:v>Umfang Kurzarbeit</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rgbClr val="3C3C3B"/>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Tabelle1!$B$1:$G$1</c:f>
              <c:strCache>
                <c:ptCount val="6"/>
                <c:pt idx="0">
                  <c:v>März</c:v>
                </c:pt>
                <c:pt idx="1">
                  <c:v>April</c:v>
                </c:pt>
                <c:pt idx="2">
                  <c:v>Mai</c:v>
                </c:pt>
                <c:pt idx="3">
                  <c:v>Juni</c:v>
                </c:pt>
                <c:pt idx="4">
                  <c:v>Juli</c:v>
                </c:pt>
                <c:pt idx="5">
                  <c:v>August</c:v>
                </c:pt>
              </c:strCache>
            </c:strRef>
          </c:cat>
          <c:val>
            <c:numRef>
              <c:f>Tabelle1!$B$4:$G$4</c:f>
              <c:numCache>
                <c:formatCode>0%</c:formatCode>
                <c:ptCount val="6"/>
                <c:pt idx="0">
                  <c:v>0.1</c:v>
                </c:pt>
                <c:pt idx="1">
                  <c:v>0.1</c:v>
                </c:pt>
                <c:pt idx="2">
                  <c:v>0.1</c:v>
                </c:pt>
                <c:pt idx="3">
                  <c:v>0.55000000000000004</c:v>
                </c:pt>
                <c:pt idx="4">
                  <c:v>0.1</c:v>
                </c:pt>
                <c:pt idx="5">
                  <c:v>0</c:v>
                </c:pt>
              </c:numCache>
            </c:numRef>
          </c:val>
          <c:extLst>
            <c:ext xmlns:c16="http://schemas.microsoft.com/office/drawing/2014/chart" uri="{C3380CC4-5D6E-409C-BE32-E72D297353CC}">
              <c16:uniqueId val="{00000005-D915-4526-964B-9690C718C271}"/>
            </c:ext>
          </c:extLst>
        </c:ser>
        <c:dLbls>
          <c:showLegendKey val="0"/>
          <c:showVal val="1"/>
          <c:showCatName val="0"/>
          <c:showSerName val="0"/>
          <c:showPercent val="0"/>
          <c:showBubbleSize val="0"/>
        </c:dLbls>
        <c:gapWidth val="100"/>
        <c:overlap val="-50"/>
        <c:axId val="501811920"/>
        <c:axId val="501813232"/>
      </c:barChart>
      <c:catAx>
        <c:axId val="56196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3C3C3B"/>
                </a:solidFill>
                <a:latin typeface="+mn-lt"/>
                <a:ea typeface="+mn-ea"/>
                <a:cs typeface="+mn-cs"/>
              </a:defRPr>
            </a:pPr>
            <a:endParaRPr lang="de-DE"/>
          </a:p>
        </c:txPr>
        <c:crossAx val="561959488"/>
        <c:crosses val="autoZero"/>
        <c:auto val="1"/>
        <c:lblAlgn val="ctr"/>
        <c:lblOffset val="100"/>
        <c:noMultiLvlLbl val="0"/>
      </c:catAx>
      <c:valAx>
        <c:axId val="561959488"/>
        <c:scaling>
          <c:orientation val="minMax"/>
          <c:max val="1"/>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561968344"/>
        <c:crosses val="autoZero"/>
        <c:crossBetween val="between"/>
      </c:valAx>
      <c:valAx>
        <c:axId val="501813232"/>
        <c:scaling>
          <c:orientation val="minMax"/>
          <c:max val="1"/>
        </c:scaling>
        <c:delete val="0"/>
        <c:axPos val="r"/>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501811920"/>
        <c:crosses val="max"/>
        <c:crossBetween val="between"/>
      </c:valAx>
      <c:catAx>
        <c:axId val="501811920"/>
        <c:scaling>
          <c:orientation val="minMax"/>
        </c:scaling>
        <c:delete val="1"/>
        <c:axPos val="b"/>
        <c:numFmt formatCode="General" sourceLinked="1"/>
        <c:majorTickMark val="out"/>
        <c:minorTickMark val="none"/>
        <c:tickLblPos val="nextTo"/>
        <c:crossAx val="501813232"/>
        <c:crosses val="autoZero"/>
        <c:auto val="1"/>
        <c:lblAlgn val="ctr"/>
        <c:lblOffset val="100"/>
        <c:noMultiLvlLbl val="0"/>
      </c:catAx>
      <c:spPr>
        <a:noFill/>
        <a:ln>
          <a:noFill/>
        </a:ln>
        <a:effectLst/>
      </c:spPr>
    </c:plotArea>
    <c:legend>
      <c:legendPos val="b"/>
      <c:legendEntry>
        <c:idx val="0"/>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rgbClr val="3C3C3B"/>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9905199395997613"/>
          <c:h val="0.82020495181784592"/>
        </c:manualLayout>
      </c:layout>
      <c:barChart>
        <c:barDir val="col"/>
        <c:grouping val="clustered"/>
        <c:varyColors val="0"/>
        <c:ser>
          <c:idx val="1"/>
          <c:order val="1"/>
          <c:tx>
            <c:strRef>
              <c:f>Tabelle1!$A$7</c:f>
              <c:strCache>
                <c:ptCount val="1"/>
                <c:pt idx="0">
                  <c:v>KuG-Satz</c:v>
                </c:pt>
              </c:strCache>
            </c:strRef>
          </c:tx>
          <c:spPr>
            <a:noFill/>
            <a:ln>
              <a:noFill/>
            </a:ln>
            <a:effectLst/>
          </c:spPr>
          <c:invertIfNegative val="0"/>
          <c:dLbls>
            <c:dLbl>
              <c:idx val="3"/>
              <c:layout/>
              <c:dLblPos val="outEnd"/>
              <c:showLegendKey val="0"/>
              <c:showVal val="1"/>
              <c:showCatName val="0"/>
              <c:showSerName val="1"/>
              <c:showPercent val="0"/>
              <c:showBubbleSize val="0"/>
              <c:extLst>
                <c:ext xmlns:c15="http://schemas.microsoft.com/office/drawing/2012/chart" uri="{CE6537A1-D6FC-4f65-9D91-7224C49458BB}">
                  <c15:layout/>
                </c:ext>
                <c:ext xmlns:c16="http://schemas.microsoft.com/office/drawing/2014/chart" uri="{C3380CC4-5D6E-409C-BE32-E72D297353CC}">
                  <c16:uniqueId val="{00000000-D915-4526-964B-9690C718C271}"/>
                </c:ext>
              </c:extLst>
            </c:dLbl>
            <c:dLbl>
              <c:idx val="5"/>
              <c:layout/>
              <c:dLblPos val="outEnd"/>
              <c:showLegendKey val="0"/>
              <c:showVal val="1"/>
              <c:showCatName val="0"/>
              <c:showSerName val="1"/>
              <c:showPercent val="0"/>
              <c:showBubbleSize val="0"/>
              <c:extLst>
                <c:ext xmlns:c15="http://schemas.microsoft.com/office/drawing/2012/chart" uri="{CE6537A1-D6FC-4f65-9D91-7224C49458BB}">
                  <c15:layout/>
                </c:ext>
                <c:ext xmlns:c16="http://schemas.microsoft.com/office/drawing/2014/chart" uri="{C3380CC4-5D6E-409C-BE32-E72D297353CC}">
                  <c16:uniqueId val="{00000000-357F-431A-AC5A-A9F08A356501}"/>
                </c:ext>
              </c:extLst>
            </c:dLbl>
            <c:dLbl>
              <c:idx val="6"/>
              <c:delete val="1"/>
              <c:extLst>
                <c:ext xmlns:c15="http://schemas.microsoft.com/office/drawing/2012/chart" uri="{CE6537A1-D6FC-4f65-9D91-7224C49458BB}"/>
                <c:ext xmlns:c16="http://schemas.microsoft.com/office/drawing/2014/chart" uri="{C3380CC4-5D6E-409C-BE32-E72D297353CC}">
                  <c16:uniqueId val="{00000001-357F-431A-AC5A-A9F08A356501}"/>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rgbClr val="3C3C3B"/>
                    </a:solidFill>
                    <a:latin typeface="+mn-lt"/>
                    <a:ea typeface="+mn-ea"/>
                    <a:cs typeface="+mn-cs"/>
                  </a:defRPr>
                </a:pPr>
                <a:endParaRPr lang="de-DE"/>
              </a:p>
            </c:txPr>
            <c:dLblPos val="inEnd"/>
            <c:showLegendKey val="0"/>
            <c:showVal val="1"/>
            <c:showCatName val="0"/>
            <c:showSerName val="1"/>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Tabelle1!$B$1:$H$1</c:f>
              <c:strCache>
                <c:ptCount val="7"/>
                <c:pt idx="0">
                  <c:v>März</c:v>
                </c:pt>
                <c:pt idx="1">
                  <c:v>April</c:v>
                </c:pt>
                <c:pt idx="2">
                  <c:v>Mai</c:v>
                </c:pt>
                <c:pt idx="3">
                  <c:v>Juni</c:v>
                </c:pt>
                <c:pt idx="4">
                  <c:v>Juli</c:v>
                </c:pt>
                <c:pt idx="5">
                  <c:v>August</c:v>
                </c:pt>
                <c:pt idx="6">
                  <c:v>September</c:v>
                </c:pt>
              </c:strCache>
            </c:strRef>
          </c:cat>
          <c:val>
            <c:numRef>
              <c:f>Tabelle1!$B$7:$H$7</c:f>
              <c:numCache>
                <c:formatCode>0%</c:formatCode>
                <c:ptCount val="7"/>
                <c:pt idx="0">
                  <c:v>0.6</c:v>
                </c:pt>
                <c:pt idx="1">
                  <c:v>0.6</c:v>
                </c:pt>
                <c:pt idx="2">
                  <c:v>0.6</c:v>
                </c:pt>
                <c:pt idx="3">
                  <c:v>0.7</c:v>
                </c:pt>
                <c:pt idx="4">
                  <c:v>0.6</c:v>
                </c:pt>
                <c:pt idx="5">
                  <c:v>0.7</c:v>
                </c:pt>
                <c:pt idx="6">
                  <c:v>0.8</c:v>
                </c:pt>
              </c:numCache>
            </c:numRef>
          </c:val>
          <c:extLst>
            <c:ext xmlns:c16="http://schemas.microsoft.com/office/drawing/2014/chart" uri="{C3380CC4-5D6E-409C-BE32-E72D297353CC}">
              <c16:uniqueId val="{00000002-D915-4526-964B-9690C718C271}"/>
            </c:ext>
          </c:extLst>
        </c:ser>
        <c:dLbls>
          <c:showLegendKey val="0"/>
          <c:showVal val="1"/>
          <c:showCatName val="0"/>
          <c:showSerName val="0"/>
          <c:showPercent val="0"/>
          <c:showBubbleSize val="0"/>
        </c:dLbls>
        <c:gapWidth val="100"/>
        <c:overlap val="-50"/>
        <c:axId val="561968344"/>
        <c:axId val="561959488"/>
      </c:barChart>
      <c:barChart>
        <c:barDir val="col"/>
        <c:grouping val="clustered"/>
        <c:varyColors val="0"/>
        <c:ser>
          <c:idx val="0"/>
          <c:order val="0"/>
          <c:tx>
            <c:strRef>
              <c:f>Tabelle1!$A$6</c:f>
              <c:strCache>
                <c:ptCount val="1"/>
                <c:pt idx="0">
                  <c:v>Umfang Kurzarbeit</c:v>
                </c:pt>
              </c:strCache>
            </c:strRef>
          </c:tx>
          <c:spPr>
            <a:solidFill>
              <a:schemeClr val="accent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Tabelle1!$B$1:$H$1</c:f>
              <c:strCache>
                <c:ptCount val="7"/>
                <c:pt idx="0">
                  <c:v>März</c:v>
                </c:pt>
                <c:pt idx="1">
                  <c:v>April</c:v>
                </c:pt>
                <c:pt idx="2">
                  <c:v>Mai</c:v>
                </c:pt>
                <c:pt idx="3">
                  <c:v>Juni</c:v>
                </c:pt>
                <c:pt idx="4">
                  <c:v>Juli</c:v>
                </c:pt>
                <c:pt idx="5">
                  <c:v>August</c:v>
                </c:pt>
                <c:pt idx="6">
                  <c:v>September</c:v>
                </c:pt>
              </c:strCache>
            </c:strRef>
          </c:cat>
          <c:val>
            <c:numRef>
              <c:f>Tabelle1!$B$6:$H$6</c:f>
              <c:numCache>
                <c:formatCode>0%</c:formatCode>
                <c:ptCount val="7"/>
                <c:pt idx="0">
                  <c:v>0.1</c:v>
                </c:pt>
                <c:pt idx="1">
                  <c:v>0.1</c:v>
                </c:pt>
                <c:pt idx="2">
                  <c:v>0.1</c:v>
                </c:pt>
                <c:pt idx="3">
                  <c:v>0.55000000000000004</c:v>
                </c:pt>
                <c:pt idx="4">
                  <c:v>0.1</c:v>
                </c:pt>
                <c:pt idx="5">
                  <c:v>0.55000000000000004</c:v>
                </c:pt>
                <c:pt idx="6">
                  <c:v>0.55000000000000004</c:v>
                </c:pt>
              </c:numCache>
            </c:numRef>
          </c:val>
          <c:extLst>
            <c:ext xmlns:c16="http://schemas.microsoft.com/office/drawing/2014/chart" uri="{C3380CC4-5D6E-409C-BE32-E72D297353CC}">
              <c16:uniqueId val="{00000005-D915-4526-964B-9690C718C271}"/>
            </c:ext>
          </c:extLst>
        </c:ser>
        <c:dLbls>
          <c:showLegendKey val="0"/>
          <c:showVal val="1"/>
          <c:showCatName val="0"/>
          <c:showSerName val="0"/>
          <c:showPercent val="0"/>
          <c:showBubbleSize val="0"/>
        </c:dLbls>
        <c:gapWidth val="100"/>
        <c:overlap val="-50"/>
        <c:axId val="501811920"/>
        <c:axId val="501813232"/>
      </c:barChart>
      <c:catAx>
        <c:axId val="56196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rgbClr val="3C3C3B"/>
                </a:solidFill>
                <a:latin typeface="+mn-lt"/>
                <a:ea typeface="+mn-ea"/>
                <a:cs typeface="+mn-cs"/>
              </a:defRPr>
            </a:pPr>
            <a:endParaRPr lang="de-DE"/>
          </a:p>
        </c:txPr>
        <c:crossAx val="561959488"/>
        <c:crosses val="autoZero"/>
        <c:auto val="1"/>
        <c:lblAlgn val="ctr"/>
        <c:lblOffset val="100"/>
        <c:noMultiLvlLbl val="0"/>
      </c:catAx>
      <c:valAx>
        <c:axId val="561959488"/>
        <c:scaling>
          <c:orientation val="minMax"/>
          <c:max val="1"/>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561968344"/>
        <c:crosses val="autoZero"/>
        <c:crossBetween val="between"/>
      </c:valAx>
      <c:valAx>
        <c:axId val="501813232"/>
        <c:scaling>
          <c:orientation val="minMax"/>
          <c:max val="1"/>
        </c:scaling>
        <c:delete val="0"/>
        <c:axPos val="r"/>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501811920"/>
        <c:crosses val="max"/>
        <c:crossBetween val="between"/>
      </c:valAx>
      <c:catAx>
        <c:axId val="501811920"/>
        <c:scaling>
          <c:orientation val="minMax"/>
        </c:scaling>
        <c:delete val="1"/>
        <c:axPos val="b"/>
        <c:numFmt formatCode="General" sourceLinked="1"/>
        <c:majorTickMark val="out"/>
        <c:minorTickMark val="none"/>
        <c:tickLblPos val="nextTo"/>
        <c:crossAx val="501813232"/>
        <c:crosses val="autoZero"/>
        <c:auto val="1"/>
        <c:lblAlgn val="ctr"/>
        <c:lblOffset val="100"/>
        <c:noMultiLvlLbl val="0"/>
      </c:catAx>
      <c:spPr>
        <a:noFill/>
        <a:ln>
          <a:noFill/>
        </a:ln>
        <a:effectLst/>
      </c:spPr>
    </c:plotArea>
    <c:legend>
      <c:legendPos val="b"/>
      <c:legendEntry>
        <c:idx val="0"/>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rgbClr val="3C3C3B"/>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542219419486594E-4"/>
          <c:y val="0"/>
          <c:w val="0.99905199395997613"/>
          <c:h val="0.83464538503084218"/>
        </c:manualLayout>
      </c:layout>
      <c:barChart>
        <c:barDir val="col"/>
        <c:grouping val="clustered"/>
        <c:varyColors val="0"/>
        <c:ser>
          <c:idx val="1"/>
          <c:order val="1"/>
          <c:tx>
            <c:strRef>
              <c:f>Tabelle1!$A$9</c:f>
              <c:strCache>
                <c:ptCount val="1"/>
                <c:pt idx="0">
                  <c:v>KuG-Satz</c:v>
                </c:pt>
              </c:strCache>
            </c:strRef>
          </c:tx>
          <c:spPr>
            <a:noFill/>
            <a:ln>
              <a:noFill/>
            </a:ln>
            <a:effectLst/>
          </c:spPr>
          <c:invertIfNegative val="0"/>
          <c:dLbls>
            <c:dLbl>
              <c:idx val="6"/>
              <c:layout/>
              <c:dLblPos val="outEnd"/>
              <c:showLegendKey val="0"/>
              <c:showVal val="1"/>
              <c:showCatName val="0"/>
              <c:showSerName val="1"/>
              <c:showPercent val="0"/>
              <c:showBubbleSize val="0"/>
              <c:extLst>
                <c:ext xmlns:c15="http://schemas.microsoft.com/office/drawing/2012/chart" uri="{CE6537A1-D6FC-4f65-9D91-7224C49458BB}">
                  <c15:layout/>
                </c:ext>
                <c:ext xmlns:c16="http://schemas.microsoft.com/office/drawing/2014/chart" uri="{C3380CC4-5D6E-409C-BE32-E72D297353CC}">
                  <c16:uniqueId val="{00000000-DAC9-46C9-A8DA-A7BCB0F765B2}"/>
                </c:ext>
              </c:extLst>
            </c:dLbl>
            <c:dLbl>
              <c:idx val="7"/>
              <c:delete val="1"/>
              <c:extLst>
                <c:ext xmlns:c15="http://schemas.microsoft.com/office/drawing/2012/chart" uri="{CE6537A1-D6FC-4f65-9D91-7224C49458BB}"/>
                <c:ext xmlns:c16="http://schemas.microsoft.com/office/drawing/2014/chart" uri="{C3380CC4-5D6E-409C-BE32-E72D297353CC}">
                  <c16:uniqueId val="{00000001-DAC9-46C9-A8DA-A7BCB0F765B2}"/>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rgbClr val="3C3C3B"/>
                    </a:solidFill>
                    <a:latin typeface="+mn-lt"/>
                    <a:ea typeface="+mn-ea"/>
                    <a:cs typeface="+mn-cs"/>
                  </a:defRPr>
                </a:pPr>
                <a:endParaRPr lang="de-DE"/>
              </a:p>
            </c:txPr>
            <c:dLblPos val="inEnd"/>
            <c:showLegendKey val="0"/>
            <c:showVal val="1"/>
            <c:showCatName val="0"/>
            <c:showSerName val="1"/>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Tabelle1!$B$1:$I$1</c:f>
              <c:strCache>
                <c:ptCount val="8"/>
                <c:pt idx="0">
                  <c:v>März</c:v>
                </c:pt>
                <c:pt idx="1">
                  <c:v>April</c:v>
                </c:pt>
                <c:pt idx="2">
                  <c:v>Mai</c:v>
                </c:pt>
                <c:pt idx="3">
                  <c:v>Juni</c:v>
                </c:pt>
                <c:pt idx="4">
                  <c:v>Juli</c:v>
                </c:pt>
                <c:pt idx="5">
                  <c:v>August</c:v>
                </c:pt>
                <c:pt idx="6">
                  <c:v>September</c:v>
                </c:pt>
                <c:pt idx="7">
                  <c:v>Oktober</c:v>
                </c:pt>
              </c:strCache>
            </c:strRef>
          </c:cat>
          <c:val>
            <c:numRef>
              <c:f>Tabelle1!$B$9:$I$9</c:f>
              <c:numCache>
                <c:formatCode>0%</c:formatCode>
                <c:ptCount val="8"/>
                <c:pt idx="0">
                  <c:v>0.6</c:v>
                </c:pt>
                <c:pt idx="1">
                  <c:v>0.6</c:v>
                </c:pt>
                <c:pt idx="2">
                  <c:v>0.6</c:v>
                </c:pt>
                <c:pt idx="3">
                  <c:v>0.6</c:v>
                </c:pt>
                <c:pt idx="4">
                  <c:v>0.6</c:v>
                </c:pt>
                <c:pt idx="5">
                  <c:v>0.6</c:v>
                </c:pt>
                <c:pt idx="6">
                  <c:v>0.8</c:v>
                </c:pt>
                <c:pt idx="7">
                  <c:v>0</c:v>
                </c:pt>
              </c:numCache>
            </c:numRef>
          </c:val>
          <c:extLst>
            <c:ext xmlns:c16="http://schemas.microsoft.com/office/drawing/2014/chart" uri="{C3380CC4-5D6E-409C-BE32-E72D297353CC}">
              <c16:uniqueId val="{00000002-D915-4526-964B-9690C718C271}"/>
            </c:ext>
          </c:extLst>
        </c:ser>
        <c:dLbls>
          <c:showLegendKey val="0"/>
          <c:showVal val="1"/>
          <c:showCatName val="0"/>
          <c:showSerName val="0"/>
          <c:showPercent val="0"/>
          <c:showBubbleSize val="0"/>
        </c:dLbls>
        <c:gapWidth val="100"/>
        <c:overlap val="-50"/>
        <c:axId val="561968344"/>
        <c:axId val="561959488"/>
      </c:barChart>
      <c:barChart>
        <c:barDir val="col"/>
        <c:grouping val="clustered"/>
        <c:varyColors val="0"/>
        <c:ser>
          <c:idx val="0"/>
          <c:order val="0"/>
          <c:tx>
            <c:strRef>
              <c:f>Tabelle1!$A$8</c:f>
              <c:strCache>
                <c:ptCount val="1"/>
                <c:pt idx="0">
                  <c:v>Umfang Kurzarbeit</c:v>
                </c:pt>
              </c:strCache>
            </c:strRef>
          </c:tx>
          <c:spPr>
            <a:solidFill>
              <a:schemeClr val="tx2"/>
            </a:solidFill>
            <a:ln>
              <a:noFill/>
            </a:ln>
            <a:effectLst/>
          </c:spPr>
          <c:invertIfNegative val="0"/>
          <c:dLbls>
            <c:dLbl>
              <c:idx val="7"/>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rgbClr val="3C3C3B"/>
                      </a:solidFill>
                      <a:latin typeface="+mn-lt"/>
                      <a:ea typeface="+mn-ea"/>
                      <a:cs typeface="+mn-cs"/>
                    </a:defRPr>
                  </a:pPr>
                  <a:endParaRPr lang="de-DE"/>
                </a:p>
              </c:txPr>
              <c:dLblPos val="ctr"/>
              <c:showLegendKey val="0"/>
              <c:showVal val="1"/>
              <c:showCatName val="0"/>
              <c:showSerName val="0"/>
              <c:showPercent val="0"/>
              <c:showBubbleSize val="0"/>
              <c:extLst>
                <c:ext xmlns:c16="http://schemas.microsoft.com/office/drawing/2014/chart" uri="{C3380CC4-5D6E-409C-BE32-E72D297353CC}">
                  <c16:uniqueId val="{00000002-DAC9-46C9-A8DA-A7BCB0F765B2}"/>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Tabelle1!$B$1:$I$1</c:f>
              <c:strCache>
                <c:ptCount val="8"/>
                <c:pt idx="0">
                  <c:v>März</c:v>
                </c:pt>
                <c:pt idx="1">
                  <c:v>April</c:v>
                </c:pt>
                <c:pt idx="2">
                  <c:v>Mai</c:v>
                </c:pt>
                <c:pt idx="3">
                  <c:v>Juni</c:v>
                </c:pt>
                <c:pt idx="4">
                  <c:v>Juli</c:v>
                </c:pt>
                <c:pt idx="5">
                  <c:v>August</c:v>
                </c:pt>
                <c:pt idx="6">
                  <c:v>September</c:v>
                </c:pt>
                <c:pt idx="7">
                  <c:v>Oktober</c:v>
                </c:pt>
              </c:strCache>
            </c:strRef>
          </c:cat>
          <c:val>
            <c:numRef>
              <c:f>Tabelle1!$B$8:$I$8</c:f>
              <c:numCache>
                <c:formatCode>0%</c:formatCode>
                <c:ptCount val="8"/>
                <c:pt idx="0">
                  <c:v>0.1</c:v>
                </c:pt>
                <c:pt idx="1">
                  <c:v>0.1</c:v>
                </c:pt>
                <c:pt idx="2">
                  <c:v>0.1</c:v>
                </c:pt>
                <c:pt idx="3">
                  <c:v>0.1</c:v>
                </c:pt>
                <c:pt idx="4">
                  <c:v>0.1</c:v>
                </c:pt>
                <c:pt idx="5">
                  <c:v>0.1</c:v>
                </c:pt>
                <c:pt idx="6">
                  <c:v>0.55000000000000004</c:v>
                </c:pt>
                <c:pt idx="7">
                  <c:v>0</c:v>
                </c:pt>
              </c:numCache>
            </c:numRef>
          </c:val>
          <c:extLst>
            <c:ext xmlns:c16="http://schemas.microsoft.com/office/drawing/2014/chart" uri="{C3380CC4-5D6E-409C-BE32-E72D297353CC}">
              <c16:uniqueId val="{00000005-D915-4526-964B-9690C718C271}"/>
            </c:ext>
          </c:extLst>
        </c:ser>
        <c:dLbls>
          <c:showLegendKey val="0"/>
          <c:showVal val="1"/>
          <c:showCatName val="0"/>
          <c:showSerName val="0"/>
          <c:showPercent val="0"/>
          <c:showBubbleSize val="0"/>
        </c:dLbls>
        <c:gapWidth val="100"/>
        <c:overlap val="-50"/>
        <c:axId val="501811920"/>
        <c:axId val="501813232"/>
      </c:barChart>
      <c:catAx>
        <c:axId val="56196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rgbClr val="3C3C3B"/>
                </a:solidFill>
                <a:latin typeface="+mn-lt"/>
                <a:ea typeface="+mn-ea"/>
                <a:cs typeface="+mn-cs"/>
              </a:defRPr>
            </a:pPr>
            <a:endParaRPr lang="de-DE"/>
          </a:p>
        </c:txPr>
        <c:crossAx val="561959488"/>
        <c:crosses val="autoZero"/>
        <c:auto val="1"/>
        <c:lblAlgn val="ctr"/>
        <c:lblOffset val="100"/>
        <c:noMultiLvlLbl val="0"/>
      </c:catAx>
      <c:valAx>
        <c:axId val="561959488"/>
        <c:scaling>
          <c:orientation val="minMax"/>
          <c:max val="1"/>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561968344"/>
        <c:crosses val="autoZero"/>
        <c:crossBetween val="between"/>
      </c:valAx>
      <c:valAx>
        <c:axId val="501813232"/>
        <c:scaling>
          <c:orientation val="minMax"/>
          <c:max val="1"/>
        </c:scaling>
        <c:delete val="0"/>
        <c:axPos val="r"/>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501811920"/>
        <c:crosses val="max"/>
        <c:crossBetween val="between"/>
      </c:valAx>
      <c:catAx>
        <c:axId val="501811920"/>
        <c:scaling>
          <c:orientation val="minMax"/>
        </c:scaling>
        <c:delete val="1"/>
        <c:axPos val="b"/>
        <c:numFmt formatCode="General" sourceLinked="1"/>
        <c:majorTickMark val="out"/>
        <c:minorTickMark val="none"/>
        <c:tickLblPos val="nextTo"/>
        <c:crossAx val="501813232"/>
        <c:crosses val="autoZero"/>
        <c:auto val="1"/>
        <c:lblAlgn val="ctr"/>
        <c:lblOffset val="100"/>
        <c:noMultiLvlLbl val="0"/>
      </c:catAx>
      <c:spPr>
        <a:noFill/>
        <a:ln>
          <a:noFill/>
        </a:ln>
        <a:effectLst/>
      </c:spPr>
    </c:plotArea>
    <c:legend>
      <c:legendPos val="b"/>
      <c:legendEntry>
        <c:idx val="0"/>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rgbClr val="3C3C3B"/>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542219419486594E-4"/>
          <c:y val="0"/>
          <c:w val="0.99905199395997613"/>
          <c:h val="0.83103527672759314"/>
        </c:manualLayout>
      </c:layout>
      <c:barChart>
        <c:barDir val="col"/>
        <c:grouping val="clustered"/>
        <c:varyColors val="0"/>
        <c:ser>
          <c:idx val="1"/>
          <c:order val="1"/>
          <c:tx>
            <c:strRef>
              <c:f>Tabelle1!$A$11</c:f>
              <c:strCache>
                <c:ptCount val="1"/>
                <c:pt idx="0">
                  <c:v>KuG-Satz</c:v>
                </c:pt>
              </c:strCache>
            </c:strRef>
          </c:tx>
          <c:spPr>
            <a:no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447A-42B1-BA62-C07E57FA9270}"/>
                </c:ext>
              </c:extLst>
            </c:dLbl>
            <c:dLbl>
              <c:idx val="2"/>
              <c:delete val="1"/>
              <c:extLst>
                <c:ext xmlns:c15="http://schemas.microsoft.com/office/drawing/2012/chart" uri="{CE6537A1-D6FC-4f65-9D91-7224C49458BB}"/>
                <c:ext xmlns:c16="http://schemas.microsoft.com/office/drawing/2014/chart" uri="{C3380CC4-5D6E-409C-BE32-E72D297353CC}">
                  <c16:uniqueId val="{00000002-447A-42B1-BA62-C07E57FA9270}"/>
                </c:ext>
              </c:extLst>
            </c:dLbl>
            <c:dLbl>
              <c:idx val="5"/>
              <c:delete val="1"/>
              <c:extLst>
                <c:ext xmlns:c15="http://schemas.microsoft.com/office/drawing/2012/chart" uri="{CE6537A1-D6FC-4f65-9D91-7224C49458BB}"/>
                <c:ext xmlns:c16="http://schemas.microsoft.com/office/drawing/2014/chart" uri="{C3380CC4-5D6E-409C-BE32-E72D297353CC}">
                  <c16:uniqueId val="{00000003-447A-42B1-BA62-C07E57FA9270}"/>
                </c:ext>
              </c:extLst>
            </c:dLbl>
            <c:dLbl>
              <c:idx val="7"/>
              <c:layout/>
              <c:dLblPos val="outEnd"/>
              <c:showLegendKey val="0"/>
              <c:showVal val="1"/>
              <c:showCatName val="0"/>
              <c:showSerName val="1"/>
              <c:showPercent val="0"/>
              <c:showBubbleSize val="0"/>
              <c:extLst>
                <c:ext xmlns:c15="http://schemas.microsoft.com/office/drawing/2012/chart" uri="{CE6537A1-D6FC-4f65-9D91-7224C49458BB}">
                  <c15:layout/>
                </c:ext>
                <c:ext xmlns:c16="http://schemas.microsoft.com/office/drawing/2014/chart" uri="{C3380CC4-5D6E-409C-BE32-E72D297353CC}">
                  <c16:uniqueId val="{00000000-447A-42B1-BA62-C07E57FA9270}"/>
                </c:ext>
              </c:extLst>
            </c:dLbl>
            <c:dLbl>
              <c:idx val="8"/>
              <c:delete val="1"/>
              <c:extLst>
                <c:ext xmlns:c15="http://schemas.microsoft.com/office/drawing/2012/chart" uri="{CE6537A1-D6FC-4f65-9D91-7224C49458BB}"/>
                <c:ext xmlns:c16="http://schemas.microsoft.com/office/drawing/2014/chart" uri="{C3380CC4-5D6E-409C-BE32-E72D297353CC}">
                  <c16:uniqueId val="{00000004-447A-42B1-BA62-C07E57FA9270}"/>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rgbClr val="3C3C3B"/>
                    </a:solidFill>
                    <a:latin typeface="+mn-lt"/>
                    <a:ea typeface="+mn-ea"/>
                    <a:cs typeface="+mn-cs"/>
                  </a:defRPr>
                </a:pPr>
                <a:endParaRPr lang="de-DE"/>
              </a:p>
            </c:txPr>
            <c:dLblPos val="inEnd"/>
            <c:showLegendKey val="0"/>
            <c:showVal val="1"/>
            <c:showCatName val="0"/>
            <c:showSerName val="1"/>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Tabelle1!$B$1:$J$1</c:f>
              <c:strCache>
                <c:ptCount val="9"/>
                <c:pt idx="0">
                  <c:v>März</c:v>
                </c:pt>
                <c:pt idx="1">
                  <c:v>April</c:v>
                </c:pt>
                <c:pt idx="2">
                  <c:v>Mai</c:v>
                </c:pt>
                <c:pt idx="3">
                  <c:v>Juni</c:v>
                </c:pt>
                <c:pt idx="4">
                  <c:v>Juli</c:v>
                </c:pt>
                <c:pt idx="5">
                  <c:v>August</c:v>
                </c:pt>
                <c:pt idx="6">
                  <c:v>September</c:v>
                </c:pt>
                <c:pt idx="7">
                  <c:v>Oktober</c:v>
                </c:pt>
                <c:pt idx="8">
                  <c:v>November</c:v>
                </c:pt>
              </c:strCache>
            </c:strRef>
          </c:cat>
          <c:val>
            <c:numRef>
              <c:f>Tabelle1!$B$11:$J$11</c:f>
              <c:numCache>
                <c:formatCode>0%</c:formatCode>
                <c:ptCount val="9"/>
                <c:pt idx="0">
                  <c:v>0</c:v>
                </c:pt>
                <c:pt idx="1">
                  <c:v>0.6</c:v>
                </c:pt>
                <c:pt idx="2">
                  <c:v>0</c:v>
                </c:pt>
                <c:pt idx="3">
                  <c:v>0.6</c:v>
                </c:pt>
                <c:pt idx="4">
                  <c:v>0.6</c:v>
                </c:pt>
                <c:pt idx="5">
                  <c:v>0</c:v>
                </c:pt>
                <c:pt idx="6">
                  <c:v>0.6</c:v>
                </c:pt>
                <c:pt idx="7">
                  <c:v>0.7</c:v>
                </c:pt>
                <c:pt idx="8">
                  <c:v>0</c:v>
                </c:pt>
              </c:numCache>
            </c:numRef>
          </c:val>
          <c:extLst>
            <c:ext xmlns:c16="http://schemas.microsoft.com/office/drawing/2014/chart" uri="{C3380CC4-5D6E-409C-BE32-E72D297353CC}">
              <c16:uniqueId val="{00000002-D915-4526-964B-9690C718C271}"/>
            </c:ext>
          </c:extLst>
        </c:ser>
        <c:dLbls>
          <c:showLegendKey val="0"/>
          <c:showVal val="1"/>
          <c:showCatName val="0"/>
          <c:showSerName val="0"/>
          <c:showPercent val="0"/>
          <c:showBubbleSize val="0"/>
        </c:dLbls>
        <c:gapWidth val="100"/>
        <c:overlap val="-50"/>
        <c:axId val="561968344"/>
        <c:axId val="561959488"/>
      </c:barChart>
      <c:barChart>
        <c:barDir val="col"/>
        <c:grouping val="clustered"/>
        <c:varyColors val="0"/>
        <c:ser>
          <c:idx val="0"/>
          <c:order val="0"/>
          <c:tx>
            <c:strRef>
              <c:f>Tabelle1!$A$10</c:f>
              <c:strCache>
                <c:ptCount val="1"/>
                <c:pt idx="0">
                  <c:v>Umfang Kurzarbeit</c:v>
                </c:pt>
              </c:strCache>
            </c:strRef>
          </c:tx>
          <c:spPr>
            <a:solidFill>
              <a:schemeClr val="accent1"/>
            </a:solidFill>
            <a:ln>
              <a:noFill/>
            </a:ln>
            <a:effectLst/>
          </c:spPr>
          <c:invertIfNegative val="0"/>
          <c:dLbls>
            <c:dLbl>
              <c:idx val="0"/>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rgbClr val="3C3C3B"/>
                      </a:solidFill>
                      <a:latin typeface="+mn-lt"/>
                      <a:ea typeface="+mn-ea"/>
                      <a:cs typeface="+mn-cs"/>
                    </a:defRPr>
                  </a:pPr>
                  <a:endParaRPr lang="de-DE"/>
                </a:p>
              </c:txPr>
              <c:dLblPos val="ctr"/>
              <c:showLegendKey val="0"/>
              <c:showVal val="1"/>
              <c:showCatName val="0"/>
              <c:showSerName val="0"/>
              <c:showPercent val="0"/>
              <c:showBubbleSize val="0"/>
              <c:extLst>
                <c:ext xmlns:c16="http://schemas.microsoft.com/office/drawing/2014/chart" uri="{C3380CC4-5D6E-409C-BE32-E72D297353CC}">
                  <c16:uniqueId val="{00000003-D915-4526-964B-9690C718C271}"/>
                </c:ext>
              </c:extLst>
            </c:dLbl>
            <c:dLbl>
              <c:idx val="2"/>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rgbClr val="3C3C3B"/>
                      </a:solidFill>
                      <a:latin typeface="+mn-lt"/>
                      <a:ea typeface="+mn-ea"/>
                      <a:cs typeface="+mn-cs"/>
                    </a:defRPr>
                  </a:pPr>
                  <a:endParaRPr lang="de-DE"/>
                </a:p>
              </c:txPr>
              <c:dLblPos val="ctr"/>
              <c:showLegendKey val="0"/>
              <c:showVal val="1"/>
              <c:showCatName val="0"/>
              <c:showSerName val="0"/>
              <c:showPercent val="0"/>
              <c:showBubbleSize val="0"/>
              <c:extLst>
                <c:ext xmlns:c16="http://schemas.microsoft.com/office/drawing/2014/chart" uri="{C3380CC4-5D6E-409C-BE32-E72D297353CC}">
                  <c16:uniqueId val="{00000005-447A-42B1-BA62-C07E57FA9270}"/>
                </c:ext>
              </c:extLst>
            </c:dLbl>
            <c:dLbl>
              <c:idx val="5"/>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rgbClr val="3C3C3B"/>
                      </a:solidFill>
                      <a:latin typeface="+mn-lt"/>
                      <a:ea typeface="+mn-ea"/>
                      <a:cs typeface="+mn-cs"/>
                    </a:defRPr>
                  </a:pPr>
                  <a:endParaRPr lang="de-DE"/>
                </a:p>
              </c:txPr>
              <c:dLblPos val="ctr"/>
              <c:showLegendKey val="0"/>
              <c:showVal val="1"/>
              <c:showCatName val="0"/>
              <c:showSerName val="0"/>
              <c:showPercent val="0"/>
              <c:showBubbleSize val="0"/>
              <c:extLst>
                <c:ext xmlns:c16="http://schemas.microsoft.com/office/drawing/2014/chart" uri="{C3380CC4-5D6E-409C-BE32-E72D297353CC}">
                  <c16:uniqueId val="{00000006-447A-42B1-BA62-C07E57FA9270}"/>
                </c:ext>
              </c:extLst>
            </c:dLbl>
            <c:dLbl>
              <c:idx val="8"/>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rgbClr val="3C3C3B"/>
                      </a:solidFill>
                      <a:latin typeface="+mn-lt"/>
                      <a:ea typeface="+mn-ea"/>
                      <a:cs typeface="+mn-cs"/>
                    </a:defRPr>
                  </a:pPr>
                  <a:endParaRPr lang="de-DE"/>
                </a:p>
              </c:txPr>
              <c:dLblPos val="ctr"/>
              <c:showLegendKey val="0"/>
              <c:showVal val="1"/>
              <c:showCatName val="0"/>
              <c:showSerName val="0"/>
              <c:showPercent val="0"/>
              <c:showBubbleSize val="0"/>
              <c:extLst>
                <c:ext xmlns:c16="http://schemas.microsoft.com/office/drawing/2014/chart" uri="{C3380CC4-5D6E-409C-BE32-E72D297353CC}">
                  <c16:uniqueId val="{00000007-447A-42B1-BA62-C07E57FA9270}"/>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Tabelle1!$B$1:$J$1</c:f>
              <c:strCache>
                <c:ptCount val="9"/>
                <c:pt idx="0">
                  <c:v>März</c:v>
                </c:pt>
                <c:pt idx="1">
                  <c:v>April</c:v>
                </c:pt>
                <c:pt idx="2">
                  <c:v>Mai</c:v>
                </c:pt>
                <c:pt idx="3">
                  <c:v>Juni</c:v>
                </c:pt>
                <c:pt idx="4">
                  <c:v>Juli</c:v>
                </c:pt>
                <c:pt idx="5">
                  <c:v>August</c:v>
                </c:pt>
                <c:pt idx="6">
                  <c:v>September</c:v>
                </c:pt>
                <c:pt idx="7">
                  <c:v>Oktober</c:v>
                </c:pt>
                <c:pt idx="8">
                  <c:v>November</c:v>
                </c:pt>
              </c:strCache>
            </c:strRef>
          </c:cat>
          <c:val>
            <c:numRef>
              <c:f>Tabelle1!$B$10:$J$10</c:f>
              <c:numCache>
                <c:formatCode>0%</c:formatCode>
                <c:ptCount val="9"/>
                <c:pt idx="0">
                  <c:v>0</c:v>
                </c:pt>
                <c:pt idx="1">
                  <c:v>0.1</c:v>
                </c:pt>
                <c:pt idx="2">
                  <c:v>0</c:v>
                </c:pt>
                <c:pt idx="3">
                  <c:v>0.1</c:v>
                </c:pt>
                <c:pt idx="4">
                  <c:v>0.1</c:v>
                </c:pt>
                <c:pt idx="5">
                  <c:v>0</c:v>
                </c:pt>
                <c:pt idx="6">
                  <c:v>0.1</c:v>
                </c:pt>
                <c:pt idx="7">
                  <c:v>0.55000000000000004</c:v>
                </c:pt>
                <c:pt idx="8">
                  <c:v>0</c:v>
                </c:pt>
              </c:numCache>
            </c:numRef>
          </c:val>
          <c:extLst>
            <c:ext xmlns:c16="http://schemas.microsoft.com/office/drawing/2014/chart" uri="{C3380CC4-5D6E-409C-BE32-E72D297353CC}">
              <c16:uniqueId val="{00000005-D915-4526-964B-9690C718C271}"/>
            </c:ext>
          </c:extLst>
        </c:ser>
        <c:dLbls>
          <c:showLegendKey val="0"/>
          <c:showVal val="1"/>
          <c:showCatName val="0"/>
          <c:showSerName val="0"/>
          <c:showPercent val="0"/>
          <c:showBubbleSize val="0"/>
        </c:dLbls>
        <c:gapWidth val="100"/>
        <c:overlap val="-50"/>
        <c:axId val="501811920"/>
        <c:axId val="501813232"/>
      </c:barChart>
      <c:catAx>
        <c:axId val="56196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rgbClr val="3C3C3B"/>
                </a:solidFill>
                <a:latin typeface="+mn-lt"/>
                <a:ea typeface="+mn-ea"/>
                <a:cs typeface="+mn-cs"/>
              </a:defRPr>
            </a:pPr>
            <a:endParaRPr lang="de-DE"/>
          </a:p>
        </c:txPr>
        <c:crossAx val="561959488"/>
        <c:crosses val="autoZero"/>
        <c:auto val="1"/>
        <c:lblAlgn val="ctr"/>
        <c:lblOffset val="100"/>
        <c:noMultiLvlLbl val="0"/>
      </c:catAx>
      <c:valAx>
        <c:axId val="561959488"/>
        <c:scaling>
          <c:orientation val="minMax"/>
          <c:max val="1"/>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561968344"/>
        <c:crosses val="autoZero"/>
        <c:crossBetween val="between"/>
      </c:valAx>
      <c:valAx>
        <c:axId val="501813232"/>
        <c:scaling>
          <c:orientation val="minMax"/>
          <c:max val="1"/>
        </c:scaling>
        <c:delete val="0"/>
        <c:axPos val="r"/>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501811920"/>
        <c:crosses val="max"/>
        <c:crossBetween val="between"/>
      </c:valAx>
      <c:catAx>
        <c:axId val="501811920"/>
        <c:scaling>
          <c:orientation val="minMax"/>
        </c:scaling>
        <c:delete val="1"/>
        <c:axPos val="b"/>
        <c:numFmt formatCode="General" sourceLinked="1"/>
        <c:majorTickMark val="out"/>
        <c:minorTickMark val="none"/>
        <c:tickLblPos val="nextTo"/>
        <c:crossAx val="501813232"/>
        <c:crosses val="autoZero"/>
        <c:auto val="1"/>
        <c:lblAlgn val="ctr"/>
        <c:lblOffset val="100"/>
        <c:noMultiLvlLbl val="0"/>
      </c:catAx>
      <c:spPr>
        <a:noFill/>
        <a:ln>
          <a:noFill/>
        </a:ln>
        <a:effectLst/>
      </c:spPr>
    </c:plotArea>
    <c:legend>
      <c:legendPos val="b"/>
      <c:legendEntry>
        <c:idx val="0"/>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rgbClr val="3C3C3B"/>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542219419486594E-4"/>
          <c:y val="0"/>
          <c:w val="0.99905199395997613"/>
          <c:h val="0.83103527672759314"/>
        </c:manualLayout>
      </c:layout>
      <c:barChart>
        <c:barDir val="col"/>
        <c:grouping val="clustered"/>
        <c:varyColors val="0"/>
        <c:ser>
          <c:idx val="1"/>
          <c:order val="1"/>
          <c:tx>
            <c:strRef>
              <c:f>Tabelle1!$A$13</c:f>
              <c:strCache>
                <c:ptCount val="1"/>
                <c:pt idx="0">
                  <c:v>KuG-Satz</c:v>
                </c:pt>
              </c:strCache>
            </c:strRef>
          </c:tx>
          <c:spPr>
            <a:noFill/>
            <a:ln>
              <a:noFill/>
            </a:ln>
            <a:effectLst/>
          </c:spPr>
          <c:invertIfNegative val="0"/>
          <c:dLbls>
            <c:dLbl>
              <c:idx val="3"/>
              <c:layout/>
              <c:dLblPos val="outEnd"/>
              <c:showLegendKey val="0"/>
              <c:showVal val="1"/>
              <c:showCatName val="0"/>
              <c:showSerName val="1"/>
              <c:showPercent val="0"/>
              <c:showBubbleSize val="0"/>
              <c:extLst>
                <c:ext xmlns:c15="http://schemas.microsoft.com/office/drawing/2012/chart" uri="{CE6537A1-D6FC-4f65-9D91-7224C49458BB}">
                  <c15:layout/>
                </c:ext>
                <c:ext xmlns:c16="http://schemas.microsoft.com/office/drawing/2014/chart" uri="{C3380CC4-5D6E-409C-BE32-E72D297353CC}">
                  <c16:uniqueId val="{00000000-D9E9-4E25-86FE-94A9621DEA3A}"/>
                </c:ext>
              </c:extLst>
            </c:dLbl>
            <c:dLbl>
              <c:idx val="4"/>
              <c:delete val="1"/>
              <c:extLst>
                <c:ext xmlns:c15="http://schemas.microsoft.com/office/drawing/2012/chart" uri="{CE6537A1-D6FC-4f65-9D91-7224C49458BB}"/>
                <c:ext xmlns:c16="http://schemas.microsoft.com/office/drawing/2014/chart" uri="{C3380CC4-5D6E-409C-BE32-E72D297353CC}">
                  <c16:uniqueId val="{00000001-D9E9-4E25-86FE-94A9621DEA3A}"/>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rgbClr val="3C3C3B"/>
                    </a:solidFill>
                    <a:latin typeface="+mn-lt"/>
                    <a:ea typeface="+mn-ea"/>
                    <a:cs typeface="+mn-cs"/>
                  </a:defRPr>
                </a:pPr>
                <a:endParaRPr lang="de-DE"/>
              </a:p>
            </c:txPr>
            <c:dLblPos val="inEnd"/>
            <c:showLegendKey val="0"/>
            <c:showVal val="1"/>
            <c:showCatName val="0"/>
            <c:showSerName val="1"/>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Tabelle1!$K$1:$O$1</c:f>
              <c:strCache>
                <c:ptCount val="5"/>
                <c:pt idx="0">
                  <c:v>Dezember 19</c:v>
                </c:pt>
                <c:pt idx="1">
                  <c:v>Januar 20</c:v>
                </c:pt>
                <c:pt idx="2">
                  <c:v>Februar 20</c:v>
                </c:pt>
                <c:pt idx="3">
                  <c:v>März 20</c:v>
                </c:pt>
                <c:pt idx="4">
                  <c:v>April 20</c:v>
                </c:pt>
              </c:strCache>
            </c:strRef>
          </c:cat>
          <c:val>
            <c:numRef>
              <c:f>Tabelle1!$K$13:$O$13</c:f>
              <c:numCache>
                <c:formatCode>0%</c:formatCode>
                <c:ptCount val="5"/>
                <c:pt idx="0">
                  <c:v>0.6</c:v>
                </c:pt>
                <c:pt idx="1">
                  <c:v>0.6</c:v>
                </c:pt>
                <c:pt idx="2">
                  <c:v>0.6</c:v>
                </c:pt>
                <c:pt idx="3">
                  <c:v>0.6</c:v>
                </c:pt>
                <c:pt idx="4">
                  <c:v>0</c:v>
                </c:pt>
              </c:numCache>
            </c:numRef>
          </c:val>
          <c:extLst>
            <c:ext xmlns:c16="http://schemas.microsoft.com/office/drawing/2014/chart" uri="{C3380CC4-5D6E-409C-BE32-E72D297353CC}">
              <c16:uniqueId val="{00000002-D915-4526-964B-9690C718C271}"/>
            </c:ext>
          </c:extLst>
        </c:ser>
        <c:dLbls>
          <c:showLegendKey val="0"/>
          <c:showVal val="1"/>
          <c:showCatName val="0"/>
          <c:showSerName val="0"/>
          <c:showPercent val="0"/>
          <c:showBubbleSize val="0"/>
        </c:dLbls>
        <c:gapWidth val="100"/>
        <c:overlap val="-50"/>
        <c:axId val="561968344"/>
        <c:axId val="561959488"/>
      </c:barChart>
      <c:barChart>
        <c:barDir val="col"/>
        <c:grouping val="clustered"/>
        <c:varyColors val="0"/>
        <c:ser>
          <c:idx val="0"/>
          <c:order val="0"/>
          <c:tx>
            <c:strRef>
              <c:f>Tabelle1!$A$12</c:f>
              <c:strCache>
                <c:ptCount val="1"/>
                <c:pt idx="0">
                  <c:v>Umfang Kurzarbeit</c:v>
                </c:pt>
              </c:strCache>
            </c:strRef>
          </c:tx>
          <c:spPr>
            <a:solidFill>
              <a:srgbClr val="002060"/>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3C3C3B"/>
                      </a:solidFill>
                      <a:latin typeface="+mn-lt"/>
                      <a:ea typeface="+mn-ea"/>
                      <a:cs typeface="+mn-cs"/>
                    </a:defRPr>
                  </a:pPr>
                  <a:endParaRPr lang="de-DE"/>
                </a:p>
              </c:txPr>
              <c:dLblPos val="ctr"/>
              <c:showLegendKey val="0"/>
              <c:showVal val="1"/>
              <c:showCatName val="0"/>
              <c:showSerName val="0"/>
              <c:showPercent val="0"/>
              <c:showBubbleSize val="0"/>
              <c:extLst>
                <c:ext xmlns:c16="http://schemas.microsoft.com/office/drawing/2014/chart" uri="{C3380CC4-5D6E-409C-BE32-E72D297353CC}">
                  <c16:uniqueId val="{00000002-D9E9-4E25-86FE-94A9621DEA3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Tabelle1!$K$1:$O$1</c:f>
              <c:strCache>
                <c:ptCount val="5"/>
                <c:pt idx="0">
                  <c:v>Dezember 19</c:v>
                </c:pt>
                <c:pt idx="1">
                  <c:v>Januar 20</c:v>
                </c:pt>
                <c:pt idx="2">
                  <c:v>Februar 20</c:v>
                </c:pt>
                <c:pt idx="3">
                  <c:v>März 20</c:v>
                </c:pt>
                <c:pt idx="4">
                  <c:v>April 20</c:v>
                </c:pt>
              </c:strCache>
            </c:strRef>
          </c:cat>
          <c:val>
            <c:numRef>
              <c:f>Tabelle1!$K$12:$O$12</c:f>
              <c:numCache>
                <c:formatCode>0%</c:formatCode>
                <c:ptCount val="5"/>
                <c:pt idx="0">
                  <c:v>0.1</c:v>
                </c:pt>
                <c:pt idx="1">
                  <c:v>0.1</c:v>
                </c:pt>
                <c:pt idx="2">
                  <c:v>0.1</c:v>
                </c:pt>
                <c:pt idx="3">
                  <c:v>0.55000000000000004</c:v>
                </c:pt>
                <c:pt idx="4">
                  <c:v>0</c:v>
                </c:pt>
              </c:numCache>
            </c:numRef>
          </c:val>
          <c:extLst>
            <c:ext xmlns:c16="http://schemas.microsoft.com/office/drawing/2014/chart" uri="{C3380CC4-5D6E-409C-BE32-E72D297353CC}">
              <c16:uniqueId val="{00000005-D915-4526-964B-9690C718C271}"/>
            </c:ext>
          </c:extLst>
        </c:ser>
        <c:dLbls>
          <c:showLegendKey val="0"/>
          <c:showVal val="1"/>
          <c:showCatName val="0"/>
          <c:showSerName val="0"/>
          <c:showPercent val="0"/>
          <c:showBubbleSize val="0"/>
        </c:dLbls>
        <c:gapWidth val="100"/>
        <c:overlap val="-50"/>
        <c:axId val="501811920"/>
        <c:axId val="501813232"/>
      </c:barChart>
      <c:catAx>
        <c:axId val="56196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rgbClr val="3C3C3B"/>
                </a:solidFill>
                <a:latin typeface="+mn-lt"/>
                <a:ea typeface="+mn-ea"/>
                <a:cs typeface="+mn-cs"/>
              </a:defRPr>
            </a:pPr>
            <a:endParaRPr lang="de-DE"/>
          </a:p>
        </c:txPr>
        <c:crossAx val="561959488"/>
        <c:crosses val="autoZero"/>
        <c:auto val="1"/>
        <c:lblAlgn val="ctr"/>
        <c:lblOffset val="100"/>
        <c:noMultiLvlLbl val="0"/>
      </c:catAx>
      <c:valAx>
        <c:axId val="561959488"/>
        <c:scaling>
          <c:orientation val="minMax"/>
          <c:max val="1"/>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561968344"/>
        <c:crosses val="autoZero"/>
        <c:crossBetween val="between"/>
      </c:valAx>
      <c:valAx>
        <c:axId val="501813232"/>
        <c:scaling>
          <c:orientation val="minMax"/>
          <c:max val="1"/>
        </c:scaling>
        <c:delete val="0"/>
        <c:axPos val="r"/>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501811920"/>
        <c:crosses val="max"/>
        <c:crossBetween val="between"/>
      </c:valAx>
      <c:catAx>
        <c:axId val="501811920"/>
        <c:scaling>
          <c:orientation val="minMax"/>
        </c:scaling>
        <c:delete val="1"/>
        <c:axPos val="b"/>
        <c:numFmt formatCode="General" sourceLinked="1"/>
        <c:majorTickMark val="out"/>
        <c:minorTickMark val="none"/>
        <c:tickLblPos val="nextTo"/>
        <c:crossAx val="501813232"/>
        <c:crosses val="autoZero"/>
        <c:auto val="1"/>
        <c:lblAlgn val="ctr"/>
        <c:lblOffset val="100"/>
        <c:noMultiLvlLbl val="0"/>
      </c:catAx>
      <c:spPr>
        <a:noFill/>
        <a:ln>
          <a:noFill/>
        </a:ln>
        <a:effectLst/>
      </c:spPr>
    </c:plotArea>
    <c:legend>
      <c:legendPos val="b"/>
      <c:legendEntry>
        <c:idx val="0"/>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rgbClr val="3C3C3B"/>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542219419486594E-4"/>
          <c:y val="0"/>
          <c:w val="0.99905199395997613"/>
          <c:h val="0.83103527672759314"/>
        </c:manualLayout>
      </c:layout>
      <c:barChart>
        <c:barDir val="col"/>
        <c:grouping val="clustered"/>
        <c:varyColors val="0"/>
        <c:ser>
          <c:idx val="1"/>
          <c:order val="1"/>
          <c:tx>
            <c:strRef>
              <c:f>Tabelle1!$A$15</c:f>
              <c:strCache>
                <c:ptCount val="1"/>
                <c:pt idx="0">
                  <c:v>KuG-Satz</c:v>
                </c:pt>
              </c:strCache>
            </c:strRef>
          </c:tx>
          <c:spPr>
            <a:noFill/>
            <a:ln>
              <a:noFill/>
            </a:ln>
            <a:effectLst/>
          </c:spPr>
          <c:invertIfNegative val="0"/>
          <c:dLbls>
            <c:dLbl>
              <c:idx val="3"/>
              <c:layout/>
              <c:dLblPos val="outEnd"/>
              <c:showLegendKey val="0"/>
              <c:showVal val="1"/>
              <c:showCatName val="0"/>
              <c:showSerName val="1"/>
              <c:showPercent val="0"/>
              <c:showBubbleSize val="0"/>
              <c:extLst>
                <c:ext xmlns:c15="http://schemas.microsoft.com/office/drawing/2012/chart" uri="{CE6537A1-D6FC-4f65-9D91-7224C49458BB}">
                  <c15:layout/>
                </c:ext>
                <c:ext xmlns:c16="http://schemas.microsoft.com/office/drawing/2014/chart" uri="{C3380CC4-5D6E-409C-BE32-E72D297353CC}">
                  <c16:uniqueId val="{00000000-6383-44EA-B767-E1A13EADDD46}"/>
                </c:ext>
              </c:extLst>
            </c:dLbl>
            <c:dLbl>
              <c:idx val="4"/>
              <c:delete val="1"/>
              <c:extLst>
                <c:ext xmlns:c15="http://schemas.microsoft.com/office/drawing/2012/chart" uri="{CE6537A1-D6FC-4f65-9D91-7224C49458BB}"/>
                <c:ext xmlns:c16="http://schemas.microsoft.com/office/drawing/2014/chart" uri="{C3380CC4-5D6E-409C-BE32-E72D297353CC}">
                  <c16:uniqueId val="{00000001-6383-44EA-B767-E1A13EADDD46}"/>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rgbClr val="3C3C3B"/>
                    </a:solidFill>
                    <a:latin typeface="+mn-lt"/>
                    <a:ea typeface="+mn-ea"/>
                    <a:cs typeface="+mn-cs"/>
                  </a:defRPr>
                </a:pPr>
                <a:endParaRPr lang="de-DE"/>
              </a:p>
            </c:txPr>
            <c:dLblPos val="inEnd"/>
            <c:showLegendKey val="0"/>
            <c:showVal val="1"/>
            <c:showCatName val="0"/>
            <c:showSerName val="1"/>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Tabelle1!$I$1:$M$1</c:f>
              <c:strCache>
                <c:ptCount val="5"/>
                <c:pt idx="0">
                  <c:v>Oktober</c:v>
                </c:pt>
                <c:pt idx="1">
                  <c:v>November</c:v>
                </c:pt>
                <c:pt idx="2">
                  <c:v>Dezember</c:v>
                </c:pt>
                <c:pt idx="3">
                  <c:v>Januar 2021</c:v>
                </c:pt>
                <c:pt idx="4">
                  <c:v>Februar 2021</c:v>
                </c:pt>
              </c:strCache>
            </c:strRef>
          </c:cat>
          <c:val>
            <c:numRef>
              <c:f>Tabelle1!$I$15:$M$15</c:f>
              <c:numCache>
                <c:formatCode>0%</c:formatCode>
                <c:ptCount val="5"/>
                <c:pt idx="0">
                  <c:v>0.6</c:v>
                </c:pt>
                <c:pt idx="1">
                  <c:v>0.6</c:v>
                </c:pt>
                <c:pt idx="2">
                  <c:v>0.6</c:v>
                </c:pt>
                <c:pt idx="3">
                  <c:v>0.6</c:v>
                </c:pt>
                <c:pt idx="4">
                  <c:v>0</c:v>
                </c:pt>
              </c:numCache>
            </c:numRef>
          </c:val>
          <c:extLst>
            <c:ext xmlns:c16="http://schemas.microsoft.com/office/drawing/2014/chart" uri="{C3380CC4-5D6E-409C-BE32-E72D297353CC}">
              <c16:uniqueId val="{00000002-D915-4526-964B-9690C718C271}"/>
            </c:ext>
          </c:extLst>
        </c:ser>
        <c:dLbls>
          <c:showLegendKey val="0"/>
          <c:showVal val="1"/>
          <c:showCatName val="0"/>
          <c:showSerName val="0"/>
          <c:showPercent val="0"/>
          <c:showBubbleSize val="0"/>
        </c:dLbls>
        <c:gapWidth val="100"/>
        <c:overlap val="-50"/>
        <c:axId val="561968344"/>
        <c:axId val="561959488"/>
      </c:barChart>
      <c:barChart>
        <c:barDir val="col"/>
        <c:grouping val="clustered"/>
        <c:varyColors val="0"/>
        <c:ser>
          <c:idx val="0"/>
          <c:order val="0"/>
          <c:tx>
            <c:strRef>
              <c:f>Tabelle1!$A$14</c:f>
              <c:strCache>
                <c:ptCount val="1"/>
                <c:pt idx="0">
                  <c:v>Umfang Kurzarbeit</c:v>
                </c:pt>
              </c:strCache>
            </c:strRef>
          </c:tx>
          <c:spPr>
            <a:solidFill>
              <a:srgbClr val="00B050"/>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3C3C3B"/>
                      </a:solidFill>
                      <a:latin typeface="+mn-lt"/>
                      <a:ea typeface="+mn-ea"/>
                      <a:cs typeface="+mn-cs"/>
                    </a:defRPr>
                  </a:pPr>
                  <a:endParaRPr lang="de-DE"/>
                </a:p>
              </c:txPr>
              <c:dLblPos val="ctr"/>
              <c:showLegendKey val="0"/>
              <c:showVal val="1"/>
              <c:showCatName val="0"/>
              <c:showSerName val="0"/>
              <c:showPercent val="0"/>
              <c:showBubbleSize val="0"/>
              <c:extLst>
                <c:ext xmlns:c16="http://schemas.microsoft.com/office/drawing/2014/chart" uri="{C3380CC4-5D6E-409C-BE32-E72D297353CC}">
                  <c16:uniqueId val="{00000002-6383-44EA-B767-E1A13EADDD4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Tabelle1!$I$1:$M$1</c:f>
              <c:strCache>
                <c:ptCount val="5"/>
                <c:pt idx="0">
                  <c:v>Oktober</c:v>
                </c:pt>
                <c:pt idx="1">
                  <c:v>November</c:v>
                </c:pt>
                <c:pt idx="2">
                  <c:v>Dezember</c:v>
                </c:pt>
                <c:pt idx="3">
                  <c:v>Januar 2021</c:v>
                </c:pt>
                <c:pt idx="4">
                  <c:v>Februar 2021</c:v>
                </c:pt>
              </c:strCache>
            </c:strRef>
          </c:cat>
          <c:val>
            <c:numRef>
              <c:f>Tabelle1!$I$14:$M$14</c:f>
              <c:numCache>
                <c:formatCode>0%</c:formatCode>
                <c:ptCount val="5"/>
                <c:pt idx="0">
                  <c:v>0.1</c:v>
                </c:pt>
                <c:pt idx="1">
                  <c:v>0.1</c:v>
                </c:pt>
                <c:pt idx="2">
                  <c:v>0.1</c:v>
                </c:pt>
                <c:pt idx="3">
                  <c:v>0.55000000000000004</c:v>
                </c:pt>
                <c:pt idx="4">
                  <c:v>0</c:v>
                </c:pt>
              </c:numCache>
            </c:numRef>
          </c:val>
          <c:extLst>
            <c:ext xmlns:c16="http://schemas.microsoft.com/office/drawing/2014/chart" uri="{C3380CC4-5D6E-409C-BE32-E72D297353CC}">
              <c16:uniqueId val="{00000005-D915-4526-964B-9690C718C271}"/>
            </c:ext>
          </c:extLst>
        </c:ser>
        <c:dLbls>
          <c:showLegendKey val="0"/>
          <c:showVal val="1"/>
          <c:showCatName val="0"/>
          <c:showSerName val="0"/>
          <c:showPercent val="0"/>
          <c:showBubbleSize val="0"/>
        </c:dLbls>
        <c:gapWidth val="100"/>
        <c:overlap val="-50"/>
        <c:axId val="501811920"/>
        <c:axId val="501813232"/>
      </c:barChart>
      <c:catAx>
        <c:axId val="56196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rgbClr val="3C3C3B"/>
                </a:solidFill>
                <a:latin typeface="+mn-lt"/>
                <a:ea typeface="+mn-ea"/>
                <a:cs typeface="+mn-cs"/>
              </a:defRPr>
            </a:pPr>
            <a:endParaRPr lang="de-DE"/>
          </a:p>
        </c:txPr>
        <c:crossAx val="561959488"/>
        <c:crosses val="autoZero"/>
        <c:auto val="1"/>
        <c:lblAlgn val="ctr"/>
        <c:lblOffset val="100"/>
        <c:noMultiLvlLbl val="0"/>
      </c:catAx>
      <c:valAx>
        <c:axId val="561959488"/>
        <c:scaling>
          <c:orientation val="minMax"/>
          <c:max val="1"/>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561968344"/>
        <c:crosses val="autoZero"/>
        <c:crossBetween val="between"/>
      </c:valAx>
      <c:valAx>
        <c:axId val="501813232"/>
        <c:scaling>
          <c:orientation val="minMax"/>
          <c:max val="1"/>
        </c:scaling>
        <c:delete val="0"/>
        <c:axPos val="r"/>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501811920"/>
        <c:crosses val="max"/>
        <c:crossBetween val="between"/>
      </c:valAx>
      <c:catAx>
        <c:axId val="501811920"/>
        <c:scaling>
          <c:orientation val="minMax"/>
        </c:scaling>
        <c:delete val="1"/>
        <c:axPos val="b"/>
        <c:numFmt formatCode="General" sourceLinked="1"/>
        <c:majorTickMark val="out"/>
        <c:minorTickMark val="none"/>
        <c:tickLblPos val="nextTo"/>
        <c:crossAx val="501813232"/>
        <c:crosses val="autoZero"/>
        <c:auto val="1"/>
        <c:lblAlgn val="ctr"/>
        <c:lblOffset val="100"/>
        <c:noMultiLvlLbl val="0"/>
      </c:catAx>
      <c:spPr>
        <a:noFill/>
        <a:ln>
          <a:noFill/>
        </a:ln>
        <a:effectLst/>
      </c:spPr>
    </c:plotArea>
    <c:legend>
      <c:legendPos val="b"/>
      <c:legendEntry>
        <c:idx val="0"/>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rgbClr val="3C3C3B"/>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0.91334</cdr:x>
      <cdr:y>0.00014</cdr:y>
    </cdr:from>
    <cdr:to>
      <cdr:x>1</cdr:x>
      <cdr:y>0.31019</cdr:y>
    </cdr:to>
    <cdr:sp macro="" textlink="">
      <cdr:nvSpPr>
        <cdr:cNvPr id="2" name="Textfeld 1"/>
        <cdr:cNvSpPr txBox="1"/>
      </cdr:nvSpPr>
      <cdr:spPr>
        <a:xfrm xmlns:a="http://schemas.openxmlformats.org/drawingml/2006/main">
          <a:off x="3893059" y="501"/>
          <a:ext cx="369377" cy="109070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de-DE" sz="1100" dirty="0"/>
        </a:p>
      </cdr:txBody>
    </cdr:sp>
  </cdr:relSizeAnchor>
  <cdr:relSizeAnchor xmlns:cdr="http://schemas.openxmlformats.org/drawingml/2006/chartDrawing">
    <cdr:from>
      <cdr:x>0.88623</cdr:x>
      <cdr:y>0.01207</cdr:y>
    </cdr:from>
    <cdr:to>
      <cdr:x>0.94872</cdr:x>
      <cdr:y>0.29329</cdr:y>
    </cdr:to>
    <cdr:sp macro="" textlink="">
      <cdr:nvSpPr>
        <cdr:cNvPr id="3" name="Textfeld 2"/>
        <cdr:cNvSpPr txBox="1"/>
      </cdr:nvSpPr>
      <cdr:spPr>
        <a:xfrm xmlns:a="http://schemas.openxmlformats.org/drawingml/2006/main" rot="16200000">
          <a:off x="3468661" y="420017"/>
          <a:ext cx="1023301" cy="271102"/>
        </a:xfrm>
        <a:prstGeom xmlns:a="http://schemas.openxmlformats.org/drawingml/2006/main" prst="rect">
          <a:avLst/>
        </a:prstGeom>
        <a:ln xmlns:a="http://schemas.openxmlformats.org/drawingml/2006/main">
          <a:solidFill>
            <a:srgbClr val="FF0000"/>
          </a:solidFill>
        </a:ln>
      </cdr:spPr>
      <cdr:txBody>
        <a:bodyPr xmlns:a="http://schemas.openxmlformats.org/drawingml/2006/main" vertOverflow="clip" wrap="none" rtlCol="0"/>
        <a:lstStyle xmlns:a="http://schemas.openxmlformats.org/drawingml/2006/main"/>
        <a:p xmlns:a="http://schemas.openxmlformats.org/drawingml/2006/main">
          <a:r>
            <a:rPr lang="de-DE" sz="1100" dirty="0" err="1" smtClean="0"/>
            <a:t>KuG</a:t>
          </a:r>
          <a:r>
            <a:rPr lang="de-DE" dirty="0" smtClean="0"/>
            <a:t>-Satz; 80 %</a:t>
          </a:r>
          <a:endParaRPr lang="de-DE"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E68492C6-ED8A-564E-B3D1-6FC36A6D94CE}"/>
              </a:ext>
            </a:extLst>
          </p:cNvPr>
          <p:cNvSpPr>
            <a:spLocks noGrp="1"/>
          </p:cNvSpPr>
          <p:nvPr>
            <p:ph type="hdr" sz="quarter"/>
          </p:nvPr>
        </p:nvSpPr>
        <p:spPr>
          <a:xfrm>
            <a:off x="0" y="0"/>
            <a:ext cx="2945659" cy="498056"/>
          </a:xfrm>
          <a:prstGeom prst="rect">
            <a:avLst/>
          </a:prstGeom>
        </p:spPr>
        <p:txBody>
          <a:bodyPr vert="horz" lIns="180000" tIns="180000" rIns="180000" bIns="180000" rtlCol="0"/>
          <a:lstStyle>
            <a:lvl1pPr algn="l">
              <a:defRPr sz="1200"/>
            </a:lvl1pPr>
          </a:lstStyle>
          <a:p>
            <a:endParaRPr lang="de-DE" sz="1000" dirty="0">
              <a:latin typeface="Meta IGM" panose="02000503040000020004" pitchFamily="2" charset="0"/>
            </a:endParaRPr>
          </a:p>
        </p:txBody>
      </p:sp>
      <p:sp>
        <p:nvSpPr>
          <p:cNvPr id="3" name="Datumsplatzhalter 2">
            <a:extLst>
              <a:ext uri="{FF2B5EF4-FFF2-40B4-BE49-F238E27FC236}">
                <a16:creationId xmlns:a16="http://schemas.microsoft.com/office/drawing/2014/main" id="{8DC568E1-C914-E044-B5DC-41DA91055CA8}"/>
              </a:ext>
            </a:extLst>
          </p:cNvPr>
          <p:cNvSpPr>
            <a:spLocks noGrp="1"/>
          </p:cNvSpPr>
          <p:nvPr>
            <p:ph type="dt" sz="quarter" idx="1"/>
          </p:nvPr>
        </p:nvSpPr>
        <p:spPr>
          <a:xfrm>
            <a:off x="3850443" y="0"/>
            <a:ext cx="2945659" cy="498056"/>
          </a:xfrm>
          <a:prstGeom prst="rect">
            <a:avLst/>
          </a:prstGeom>
        </p:spPr>
        <p:txBody>
          <a:bodyPr vert="horz" lIns="180000" tIns="180000" rIns="180000" bIns="180000" rtlCol="0"/>
          <a:lstStyle>
            <a:lvl1pPr algn="r">
              <a:defRPr sz="1200"/>
            </a:lvl1pPr>
          </a:lstStyle>
          <a:p>
            <a:fld id="{D893A924-A15F-FB45-9450-A978DD7F2A70}" type="datetimeFigureOut">
              <a:rPr lang="de-DE" sz="1000" smtClean="0">
                <a:latin typeface="Meta IGM" panose="02000503040000020004" pitchFamily="2" charset="0"/>
              </a:rPr>
              <a:t>04.06.2020</a:t>
            </a:fld>
            <a:endParaRPr lang="de-DE" sz="1000" dirty="0">
              <a:latin typeface="Meta IGM" panose="02000503040000020004" pitchFamily="2" charset="0"/>
            </a:endParaRPr>
          </a:p>
        </p:txBody>
      </p:sp>
      <p:sp>
        <p:nvSpPr>
          <p:cNvPr id="4" name="Fußzeilenplatzhalter 3">
            <a:extLst>
              <a:ext uri="{FF2B5EF4-FFF2-40B4-BE49-F238E27FC236}">
                <a16:creationId xmlns:a16="http://schemas.microsoft.com/office/drawing/2014/main" id="{3951DF70-631C-BE4E-95FD-56CEFF6C4B0E}"/>
              </a:ext>
            </a:extLst>
          </p:cNvPr>
          <p:cNvSpPr>
            <a:spLocks noGrp="1"/>
          </p:cNvSpPr>
          <p:nvPr>
            <p:ph type="ftr" sz="quarter" idx="2"/>
          </p:nvPr>
        </p:nvSpPr>
        <p:spPr>
          <a:xfrm>
            <a:off x="0" y="9428584"/>
            <a:ext cx="2945659" cy="498055"/>
          </a:xfrm>
          <a:prstGeom prst="rect">
            <a:avLst/>
          </a:prstGeom>
        </p:spPr>
        <p:txBody>
          <a:bodyPr vert="horz" lIns="180000" tIns="180000" rIns="180000" bIns="180000" rtlCol="0" anchor="b"/>
          <a:lstStyle>
            <a:lvl1pPr algn="l">
              <a:defRPr sz="1200"/>
            </a:lvl1pPr>
          </a:lstStyle>
          <a:p>
            <a:endParaRPr lang="de-DE" sz="1000">
              <a:latin typeface="Meta IGM" panose="02000503040000020004" pitchFamily="2" charset="0"/>
            </a:endParaRPr>
          </a:p>
        </p:txBody>
      </p:sp>
      <p:sp>
        <p:nvSpPr>
          <p:cNvPr id="5" name="Foliennummernplatzhalter 4">
            <a:extLst>
              <a:ext uri="{FF2B5EF4-FFF2-40B4-BE49-F238E27FC236}">
                <a16:creationId xmlns:a16="http://schemas.microsoft.com/office/drawing/2014/main" id="{F1822CB3-F0D6-5A45-9129-191C5695EAB4}"/>
              </a:ext>
            </a:extLst>
          </p:cNvPr>
          <p:cNvSpPr>
            <a:spLocks noGrp="1"/>
          </p:cNvSpPr>
          <p:nvPr>
            <p:ph type="sldNum" sz="quarter" idx="3"/>
          </p:nvPr>
        </p:nvSpPr>
        <p:spPr>
          <a:xfrm>
            <a:off x="3850443" y="9428584"/>
            <a:ext cx="2945659" cy="498055"/>
          </a:xfrm>
          <a:prstGeom prst="rect">
            <a:avLst/>
          </a:prstGeom>
        </p:spPr>
        <p:txBody>
          <a:bodyPr vert="horz" lIns="180000" tIns="180000" rIns="180000" bIns="180000" rtlCol="0" anchor="b"/>
          <a:lstStyle>
            <a:lvl1pPr algn="r">
              <a:defRPr sz="1200"/>
            </a:lvl1pPr>
          </a:lstStyle>
          <a:p>
            <a:fld id="{53B84A8F-D800-3D49-A16E-28CD7380C913}" type="slidenum">
              <a:rPr lang="de-DE" sz="1000" smtClean="0">
                <a:latin typeface="Meta IGM" panose="02000503040000020004" pitchFamily="2" charset="0"/>
              </a:rPr>
              <a:t>‹Nr.›</a:t>
            </a:fld>
            <a:endParaRPr lang="de-DE" sz="1000">
              <a:latin typeface="Meta IGM" panose="02000503040000020004" pitchFamily="2" charset="0"/>
            </a:endParaRPr>
          </a:p>
        </p:txBody>
      </p:sp>
    </p:spTree>
    <p:extLst>
      <p:ext uri="{BB962C8B-B14F-4D97-AF65-F5344CB8AC3E}">
        <p14:creationId xmlns:p14="http://schemas.microsoft.com/office/powerpoint/2010/main" val="4183492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180000" tIns="180000" rIns="180000" bIns="180000" rtlCol="0"/>
          <a:lstStyle>
            <a:lvl1pPr algn="l">
              <a:defRPr sz="1000" b="0" i="0">
                <a:latin typeface="Meta IGM" panose="02000503040000020004" pitchFamily="2" charset="0"/>
              </a:defRPr>
            </a:lvl1pPr>
          </a:lstStyle>
          <a:p>
            <a:endParaRPr lang="de-DE" dirty="0"/>
          </a:p>
        </p:txBody>
      </p:sp>
      <p:sp>
        <p:nvSpPr>
          <p:cNvPr id="3" name="Datumsplatzhalter 2"/>
          <p:cNvSpPr>
            <a:spLocks noGrp="1"/>
          </p:cNvSpPr>
          <p:nvPr>
            <p:ph type="dt" idx="1"/>
          </p:nvPr>
        </p:nvSpPr>
        <p:spPr>
          <a:xfrm>
            <a:off x="3850443" y="0"/>
            <a:ext cx="2945659" cy="498056"/>
          </a:xfrm>
          <a:prstGeom prst="rect">
            <a:avLst/>
          </a:prstGeom>
        </p:spPr>
        <p:txBody>
          <a:bodyPr vert="horz" lIns="180000" tIns="180000" rIns="180000" bIns="180000" rtlCol="0"/>
          <a:lstStyle>
            <a:lvl1pPr algn="r">
              <a:defRPr sz="1000" b="0" i="0">
                <a:latin typeface="Meta IGM" panose="02000503040000020004" pitchFamily="2" charset="0"/>
              </a:defRPr>
            </a:lvl1pPr>
          </a:lstStyle>
          <a:p>
            <a:fld id="{16B77BA6-83BE-5742-8C0B-6F675812BA19}" type="datetimeFigureOut">
              <a:rPr lang="de-DE" smtClean="0"/>
              <a:pPr/>
              <a:t>04.06.2020</a:t>
            </a:fld>
            <a:endParaRPr lang="de-DE" dirty="0"/>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180000" tIns="180000" rIns="180000" bIns="180000" rtlCol="0" anchor="b"/>
          <a:lstStyle>
            <a:lvl1pPr algn="l">
              <a:defRPr sz="1000" b="0" i="0">
                <a:latin typeface="Meta IGM" panose="02000503040000020004" pitchFamily="2" charset="0"/>
              </a:defRPr>
            </a:lvl1pPr>
          </a:lstStyle>
          <a:p>
            <a:endParaRPr lang="de-DE" dirty="0"/>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180000" tIns="180000" rIns="180000" bIns="180000" rtlCol="0" anchor="b"/>
          <a:lstStyle>
            <a:lvl1pPr algn="r">
              <a:defRPr sz="1000" b="0" i="0">
                <a:latin typeface="Meta IGM" panose="02000503040000020004" pitchFamily="2" charset="0"/>
              </a:defRPr>
            </a:lvl1pPr>
          </a:lstStyle>
          <a:p>
            <a:fld id="{AD868B3C-6C54-1D41-B938-33F4013C078E}" type="slidenum">
              <a:rPr lang="de-DE" smtClean="0"/>
              <a:pPr/>
              <a:t>‹Nr.›</a:t>
            </a:fld>
            <a:endParaRPr lang="de-DE" dirty="0"/>
          </a:p>
        </p:txBody>
      </p:sp>
    </p:spTree>
    <p:extLst>
      <p:ext uri="{BB962C8B-B14F-4D97-AF65-F5344CB8AC3E}">
        <p14:creationId xmlns:p14="http://schemas.microsoft.com/office/powerpoint/2010/main" val="2992191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Meta IGM" panose="02000503040000020004" pitchFamily="2"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Zur Rechtsprechung des EuGH ausführliche</a:t>
            </a:r>
            <a:r>
              <a:rPr lang="de-DE" baseline="0" dirty="0" smtClean="0"/>
              <a:t> Folien unter FAQ.</a:t>
            </a:r>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2</a:t>
            </a:fld>
            <a:endParaRPr lang="de-DE" dirty="0"/>
          </a:p>
        </p:txBody>
      </p:sp>
    </p:spTree>
    <p:extLst>
      <p:ext uri="{BB962C8B-B14F-4D97-AF65-F5344CB8AC3E}">
        <p14:creationId xmlns:p14="http://schemas.microsoft.com/office/powerpoint/2010/main" val="601489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Erhöhungsregelung wird in den folgenden Folien</a:t>
            </a:r>
            <a:r>
              <a:rPr lang="de-DE" baseline="0" dirty="0" smtClean="0"/>
              <a:t> genauer erläutert werden.</a:t>
            </a:r>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3</a:t>
            </a:fld>
            <a:endParaRPr lang="de-DE" dirty="0"/>
          </a:p>
        </p:txBody>
      </p:sp>
    </p:spTree>
    <p:extLst>
      <p:ext uri="{BB962C8B-B14F-4D97-AF65-F5344CB8AC3E}">
        <p14:creationId xmlns:p14="http://schemas.microsoft.com/office/powerpoint/2010/main" val="990340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Times" panose="02020603050405020304" pitchFamily="18" charset="0"/>
              <a:buNone/>
            </a:pPr>
            <a:endParaRPr lang="de-DE" altLang="de-DE" sz="1600" b="1" dirty="0" smtClean="0"/>
          </a:p>
          <a:p>
            <a:pPr marL="0" indent="0">
              <a:buFont typeface="Times" panose="02020603050405020304" pitchFamily="18" charset="0"/>
              <a:buNone/>
            </a:pPr>
            <a:endParaRPr lang="de-DE" altLang="de-DE" sz="1600" b="1" dirty="0" smtClean="0"/>
          </a:p>
        </p:txBody>
      </p:sp>
      <p:sp>
        <p:nvSpPr>
          <p:cNvPr id="4" name="Foliennummernplatzhalter 3"/>
          <p:cNvSpPr>
            <a:spLocks noGrp="1"/>
          </p:cNvSpPr>
          <p:nvPr>
            <p:ph type="sldNum" sz="quarter" idx="10"/>
          </p:nvPr>
        </p:nvSpPr>
        <p:spPr/>
        <p:txBody>
          <a:bodyPr/>
          <a:lstStyle/>
          <a:p>
            <a:fld id="{AD868B3C-6C54-1D41-B938-33F4013C078E}" type="slidenum">
              <a:rPr lang="de-DE" smtClean="0"/>
              <a:pPr/>
              <a:t>4</a:t>
            </a:fld>
            <a:endParaRPr lang="de-DE" dirty="0"/>
          </a:p>
        </p:txBody>
      </p:sp>
    </p:spTree>
    <p:extLst>
      <p:ext uri="{BB962C8B-B14F-4D97-AF65-F5344CB8AC3E}">
        <p14:creationId xmlns:p14="http://schemas.microsoft.com/office/powerpoint/2010/main" val="1094112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8</a:t>
            </a:fld>
            <a:endParaRPr lang="de-DE" dirty="0"/>
          </a:p>
        </p:txBody>
      </p:sp>
    </p:spTree>
    <p:extLst>
      <p:ext uri="{BB962C8B-B14F-4D97-AF65-F5344CB8AC3E}">
        <p14:creationId xmlns:p14="http://schemas.microsoft.com/office/powerpoint/2010/main" val="39644162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mit Bild">
    <p:spTree>
      <p:nvGrpSpPr>
        <p:cNvPr id="1" name=""/>
        <p:cNvGrpSpPr/>
        <p:nvPr/>
      </p:nvGrpSpPr>
      <p:grpSpPr>
        <a:xfrm>
          <a:off x="0" y="0"/>
          <a:ext cx="0" cy="0"/>
          <a:chOff x="0" y="0"/>
          <a:chExt cx="0" cy="0"/>
        </a:xfrm>
      </p:grpSpPr>
      <p:sp>
        <p:nvSpPr>
          <p:cNvPr id="32" name="Rechteck 31">
            <a:extLst>
              <a:ext uri="{FF2B5EF4-FFF2-40B4-BE49-F238E27FC236}">
                <a16:creationId xmlns:a16="http://schemas.microsoft.com/office/drawing/2014/main" id="{7A5ECE3D-4B62-964E-BF60-6DD95EC06B60}"/>
              </a:ext>
            </a:extLst>
          </p:cNvPr>
          <p:cNvSpPr/>
          <p:nvPr userDrawn="1"/>
        </p:nvSpPr>
        <p:spPr>
          <a:xfrm>
            <a:off x="0" y="0"/>
            <a:ext cx="9144000" cy="4064000"/>
          </a:xfrm>
          <a:prstGeom prst="rect">
            <a:avLst/>
          </a:prstGeom>
          <a:blipFill>
            <a:blip r:embed="rId2" cstate="print">
              <a:extLst>
                <a:ext uri="{28A0092B-C50C-407E-A947-70E740481C1C}">
                  <a14:useLocalDpi xmlns:a14="http://schemas.microsoft.com/office/drawing/2010/main"/>
                </a:ext>
              </a:extLst>
            </a:blip>
            <a:srcRect/>
            <a:stretch>
              <a:fillRect t="-66265" b="-662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Meta IGM" panose="02000503040000020004" pitchFamily="2" charset="0"/>
            </a:endParaRPr>
          </a:p>
        </p:txBody>
      </p:sp>
      <p:pic>
        <p:nvPicPr>
          <p:cNvPr id="34" name="Grafik 33">
            <a:extLst>
              <a:ext uri="{FF2B5EF4-FFF2-40B4-BE49-F238E27FC236}">
                <a16:creationId xmlns:a16="http://schemas.microsoft.com/office/drawing/2014/main" id="{A1E45744-6AD6-4F43-A343-971D2325978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173175" y="238618"/>
            <a:ext cx="720000" cy="720000"/>
          </a:xfrm>
          <a:prstGeom prst="rect">
            <a:avLst/>
          </a:prstGeom>
        </p:spPr>
      </p:pic>
      <p:sp>
        <p:nvSpPr>
          <p:cNvPr id="36" name="Rechteck 35">
            <a:extLst>
              <a:ext uri="{FF2B5EF4-FFF2-40B4-BE49-F238E27FC236}">
                <a16:creationId xmlns:a16="http://schemas.microsoft.com/office/drawing/2014/main" id="{551D7B0F-DCAE-5B45-A92D-07BA8B987DC0}"/>
              </a:ext>
            </a:extLst>
          </p:cNvPr>
          <p:cNvSpPr/>
          <p:nvPr userDrawn="1"/>
        </p:nvSpPr>
        <p:spPr>
          <a:xfrm rot="3786198">
            <a:off x="6696058" y="1873841"/>
            <a:ext cx="1741767" cy="4431387"/>
          </a:xfrm>
          <a:custGeom>
            <a:avLst/>
            <a:gdLst>
              <a:gd name="connsiteX0" fmla="*/ 0 w 1559566"/>
              <a:gd name="connsiteY0" fmla="*/ 0 h 3868614"/>
              <a:gd name="connsiteX1" fmla="*/ 1559566 w 1559566"/>
              <a:gd name="connsiteY1" fmla="*/ 0 h 3868614"/>
              <a:gd name="connsiteX2" fmla="*/ 1559566 w 1559566"/>
              <a:gd name="connsiteY2" fmla="*/ 3868614 h 3868614"/>
              <a:gd name="connsiteX3" fmla="*/ 0 w 1559566"/>
              <a:gd name="connsiteY3" fmla="*/ 3868614 h 3868614"/>
              <a:gd name="connsiteX4" fmla="*/ 0 w 1559566"/>
              <a:gd name="connsiteY4" fmla="*/ 0 h 3868614"/>
              <a:gd name="connsiteX0" fmla="*/ 0 w 1559566"/>
              <a:gd name="connsiteY0" fmla="*/ 0 h 3868614"/>
              <a:gd name="connsiteX1" fmla="*/ 1559566 w 1559566"/>
              <a:gd name="connsiteY1" fmla="*/ 0 h 3868614"/>
              <a:gd name="connsiteX2" fmla="*/ 424813 w 1559566"/>
              <a:gd name="connsiteY2" fmla="*/ 3663256 h 3868614"/>
              <a:gd name="connsiteX3" fmla="*/ 0 w 1559566"/>
              <a:gd name="connsiteY3" fmla="*/ 3868614 h 3868614"/>
              <a:gd name="connsiteX4" fmla="*/ 0 w 1559566"/>
              <a:gd name="connsiteY4" fmla="*/ 0 h 3868614"/>
              <a:gd name="connsiteX0" fmla="*/ 0 w 1559566"/>
              <a:gd name="connsiteY0" fmla="*/ 0 h 3868614"/>
              <a:gd name="connsiteX1" fmla="*/ 1559566 w 1559566"/>
              <a:gd name="connsiteY1" fmla="*/ 0 h 3868614"/>
              <a:gd name="connsiteX2" fmla="*/ 577634 w 1559566"/>
              <a:gd name="connsiteY2" fmla="*/ 3755016 h 3868614"/>
              <a:gd name="connsiteX3" fmla="*/ 0 w 1559566"/>
              <a:gd name="connsiteY3" fmla="*/ 3868614 h 3868614"/>
              <a:gd name="connsiteX4" fmla="*/ 0 w 1559566"/>
              <a:gd name="connsiteY4" fmla="*/ 0 h 3868614"/>
              <a:gd name="connsiteX0" fmla="*/ 0 w 1842555"/>
              <a:gd name="connsiteY0" fmla="*/ 0 h 3868614"/>
              <a:gd name="connsiteX1" fmla="*/ 1842555 w 1842555"/>
              <a:gd name="connsiteY1" fmla="*/ 172029 h 3868614"/>
              <a:gd name="connsiteX2" fmla="*/ 577634 w 1842555"/>
              <a:gd name="connsiteY2" fmla="*/ 3755016 h 3868614"/>
              <a:gd name="connsiteX3" fmla="*/ 0 w 1842555"/>
              <a:gd name="connsiteY3" fmla="*/ 3868614 h 3868614"/>
              <a:gd name="connsiteX4" fmla="*/ 0 w 1842555"/>
              <a:gd name="connsiteY4" fmla="*/ 0 h 3868614"/>
              <a:gd name="connsiteX0" fmla="*/ 0 w 1842555"/>
              <a:gd name="connsiteY0" fmla="*/ 0 h 3868614"/>
              <a:gd name="connsiteX1" fmla="*/ 1842555 w 1842555"/>
              <a:gd name="connsiteY1" fmla="*/ 172029 h 3868614"/>
              <a:gd name="connsiteX2" fmla="*/ 634265 w 1842555"/>
              <a:gd name="connsiteY2" fmla="*/ 3783743 h 3868614"/>
              <a:gd name="connsiteX3" fmla="*/ 0 w 1842555"/>
              <a:gd name="connsiteY3" fmla="*/ 3868614 h 3868614"/>
              <a:gd name="connsiteX4" fmla="*/ 0 w 1842555"/>
              <a:gd name="connsiteY4" fmla="*/ 0 h 3868614"/>
              <a:gd name="connsiteX0" fmla="*/ 0 w 1842555"/>
              <a:gd name="connsiteY0" fmla="*/ 0 h 3868614"/>
              <a:gd name="connsiteX1" fmla="*/ 1842555 w 1842555"/>
              <a:gd name="connsiteY1" fmla="*/ 172029 h 3868614"/>
              <a:gd name="connsiteX2" fmla="*/ 487189 w 1842555"/>
              <a:gd name="connsiteY2" fmla="*/ 3680657 h 3868614"/>
              <a:gd name="connsiteX3" fmla="*/ 0 w 1842555"/>
              <a:gd name="connsiteY3" fmla="*/ 3868614 h 3868614"/>
              <a:gd name="connsiteX4" fmla="*/ 0 w 1842555"/>
              <a:gd name="connsiteY4" fmla="*/ 0 h 3868614"/>
              <a:gd name="connsiteX0" fmla="*/ 0 w 1600947"/>
              <a:gd name="connsiteY0" fmla="*/ 0 h 3868614"/>
              <a:gd name="connsiteX1" fmla="*/ 1600947 w 1600947"/>
              <a:gd name="connsiteY1" fmla="*/ 807584 h 3868614"/>
              <a:gd name="connsiteX2" fmla="*/ 487189 w 1600947"/>
              <a:gd name="connsiteY2" fmla="*/ 3680657 h 3868614"/>
              <a:gd name="connsiteX3" fmla="*/ 0 w 1600947"/>
              <a:gd name="connsiteY3" fmla="*/ 3868614 h 3868614"/>
              <a:gd name="connsiteX4" fmla="*/ 0 w 1600947"/>
              <a:gd name="connsiteY4" fmla="*/ 0 h 3868614"/>
              <a:gd name="connsiteX0" fmla="*/ 0 w 1603382"/>
              <a:gd name="connsiteY0" fmla="*/ 0 h 3868614"/>
              <a:gd name="connsiteX1" fmla="*/ 1603382 w 1603382"/>
              <a:gd name="connsiteY1" fmla="*/ 815034 h 3868614"/>
              <a:gd name="connsiteX2" fmla="*/ 487189 w 1603382"/>
              <a:gd name="connsiteY2" fmla="*/ 3680657 h 3868614"/>
              <a:gd name="connsiteX3" fmla="*/ 0 w 1603382"/>
              <a:gd name="connsiteY3" fmla="*/ 3868614 h 3868614"/>
              <a:gd name="connsiteX4" fmla="*/ 0 w 1603382"/>
              <a:gd name="connsiteY4" fmla="*/ 0 h 3868614"/>
              <a:gd name="connsiteX0" fmla="*/ 0 w 1603382"/>
              <a:gd name="connsiteY0" fmla="*/ 0 h 4431387"/>
              <a:gd name="connsiteX1" fmla="*/ 1603382 w 1603382"/>
              <a:gd name="connsiteY1" fmla="*/ 815034 h 4431387"/>
              <a:gd name="connsiteX2" fmla="*/ 19379 w 1603382"/>
              <a:gd name="connsiteY2" fmla="*/ 4431387 h 4431387"/>
              <a:gd name="connsiteX3" fmla="*/ 0 w 1603382"/>
              <a:gd name="connsiteY3" fmla="*/ 3868614 h 4431387"/>
              <a:gd name="connsiteX4" fmla="*/ 0 w 1603382"/>
              <a:gd name="connsiteY4" fmla="*/ 0 h 4431387"/>
              <a:gd name="connsiteX0" fmla="*/ 0 w 1741767"/>
              <a:gd name="connsiteY0" fmla="*/ 0 h 4431387"/>
              <a:gd name="connsiteX1" fmla="*/ 1741767 w 1741767"/>
              <a:gd name="connsiteY1" fmla="*/ 885230 h 4431387"/>
              <a:gd name="connsiteX2" fmla="*/ 19379 w 1741767"/>
              <a:gd name="connsiteY2" fmla="*/ 4431387 h 4431387"/>
              <a:gd name="connsiteX3" fmla="*/ 0 w 1741767"/>
              <a:gd name="connsiteY3" fmla="*/ 3868614 h 4431387"/>
              <a:gd name="connsiteX4" fmla="*/ 0 w 1741767"/>
              <a:gd name="connsiteY4" fmla="*/ 0 h 4431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767" h="4431387">
                <a:moveTo>
                  <a:pt x="0" y="0"/>
                </a:moveTo>
                <a:lnTo>
                  <a:pt x="1741767" y="885230"/>
                </a:lnTo>
                <a:lnTo>
                  <a:pt x="19379" y="4431387"/>
                </a:lnTo>
                <a:lnTo>
                  <a:pt x="0" y="38686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Meta IGM" panose="02000503040000020004" pitchFamily="2" charset="0"/>
            </a:endParaRPr>
          </a:p>
        </p:txBody>
      </p:sp>
      <p:pic>
        <p:nvPicPr>
          <p:cNvPr id="38" name="Grafik 37">
            <a:extLst>
              <a:ext uri="{FF2B5EF4-FFF2-40B4-BE49-F238E27FC236}">
                <a16:creationId xmlns:a16="http://schemas.microsoft.com/office/drawing/2014/main" id="{31492AB0-7B02-C047-9A95-FAF70C8D8A54}"/>
              </a:ext>
            </a:extLst>
          </p:cNvPr>
          <p:cNvPicPr>
            <a:picLocks noChangeAspect="1"/>
          </p:cNvPicPr>
          <p:nvPr userDrawn="1"/>
        </p:nvPicPr>
        <p:blipFill>
          <a:blip r:embed="rId4"/>
          <a:stretch>
            <a:fillRect/>
          </a:stretch>
        </p:blipFill>
        <p:spPr>
          <a:xfrm>
            <a:off x="-264862" y="733269"/>
            <a:ext cx="6747304" cy="6661461"/>
          </a:xfrm>
          <a:prstGeom prst="rect">
            <a:avLst/>
          </a:prstGeom>
        </p:spPr>
      </p:pic>
      <p:sp>
        <p:nvSpPr>
          <p:cNvPr id="2" name="Title 1"/>
          <p:cNvSpPr>
            <a:spLocks noGrp="1"/>
          </p:cNvSpPr>
          <p:nvPr>
            <p:ph type="ctrTitle" hasCustomPrompt="1"/>
          </p:nvPr>
        </p:nvSpPr>
        <p:spPr>
          <a:xfrm>
            <a:off x="250825" y="2876550"/>
            <a:ext cx="4859057" cy="1541626"/>
          </a:xfrm>
        </p:spPr>
        <p:txBody>
          <a:bodyPr anchor="b" anchorCtr="0"/>
          <a:lstStyle>
            <a:lvl1pPr algn="l">
              <a:defRPr sz="3500" b="1" i="0" spc="200" baseline="0">
                <a:solidFill>
                  <a:schemeClr val="bg1"/>
                </a:solidFill>
                <a:latin typeface="Meta Head IGM Cond Black" panose="02000506030000020004" pitchFamily="2" charset="77"/>
              </a:defRPr>
            </a:lvl1pPr>
          </a:lstStyle>
          <a:p>
            <a:r>
              <a:rPr lang="de-DE" dirty="0"/>
              <a:t>PRÄSENTATIONSTITEL BEARBEITEN</a:t>
            </a:r>
            <a:endParaRPr lang="en-US" dirty="0"/>
          </a:p>
        </p:txBody>
      </p:sp>
      <p:sp>
        <p:nvSpPr>
          <p:cNvPr id="15" name="Textplatzhalter 14">
            <a:extLst>
              <a:ext uri="{FF2B5EF4-FFF2-40B4-BE49-F238E27FC236}">
                <a16:creationId xmlns:a16="http://schemas.microsoft.com/office/drawing/2014/main" id="{64E9B235-21E8-9341-A119-8338AD853901}"/>
              </a:ext>
            </a:extLst>
          </p:cNvPr>
          <p:cNvSpPr>
            <a:spLocks noGrp="1"/>
          </p:cNvSpPr>
          <p:nvPr>
            <p:ph type="body" sz="quarter" idx="14" hasCustomPrompt="1"/>
          </p:nvPr>
        </p:nvSpPr>
        <p:spPr>
          <a:xfrm>
            <a:off x="250825" y="4430210"/>
            <a:ext cx="2514146" cy="379256"/>
          </a:xfrm>
        </p:spPr>
        <p:txBody>
          <a:bodyPr wrap="none" lIns="0" tIns="0" rIns="0" bIns="0" anchor="ctr" anchorCtr="0">
            <a:normAutofit/>
          </a:bodyPr>
          <a:lstStyle>
            <a:lvl1pPr marL="0" indent="0">
              <a:buNone/>
              <a:defRPr sz="2100" b="0" i="0" spc="100" baseline="0">
                <a:solidFill>
                  <a:schemeClr val="bg1"/>
                </a:solidFill>
                <a:latin typeface="Meta Head IGM Cond Light" panose="02000506030000020004" pitchFamily="2" charset="77"/>
              </a:defRPr>
            </a:lvl1pPr>
          </a:lstStyle>
          <a:p>
            <a:r>
              <a:rPr lang="de-DE" dirty="0"/>
              <a:t>Datum</a:t>
            </a:r>
          </a:p>
        </p:txBody>
      </p:sp>
    </p:spTree>
    <p:extLst>
      <p:ext uri="{BB962C8B-B14F-4D97-AF65-F5344CB8AC3E}">
        <p14:creationId xmlns:p14="http://schemas.microsoft.com/office/powerpoint/2010/main" val="63338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DC8A545D-DAD0-0540-AAC9-9A022508D0A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7143750" cy="5143500"/>
          </a:xfrm>
          <a:prstGeom prst="rect">
            <a:avLst/>
          </a:prstGeom>
        </p:spPr>
      </p:pic>
      <p:pic>
        <p:nvPicPr>
          <p:cNvPr id="34" name="Grafik 33">
            <a:extLst>
              <a:ext uri="{FF2B5EF4-FFF2-40B4-BE49-F238E27FC236}">
                <a16:creationId xmlns:a16="http://schemas.microsoft.com/office/drawing/2014/main" id="{A1E45744-6AD6-4F43-A343-971D2325978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173175" y="238618"/>
            <a:ext cx="720000" cy="720000"/>
          </a:xfrm>
          <a:prstGeom prst="rect">
            <a:avLst/>
          </a:prstGeom>
        </p:spPr>
      </p:pic>
      <p:sp>
        <p:nvSpPr>
          <p:cNvPr id="6" name="Rechteck 5">
            <a:extLst>
              <a:ext uri="{FF2B5EF4-FFF2-40B4-BE49-F238E27FC236}">
                <a16:creationId xmlns:a16="http://schemas.microsoft.com/office/drawing/2014/main" id="{A40B9E7E-0156-544E-8B23-4556027F32C5}"/>
              </a:ext>
            </a:extLst>
          </p:cNvPr>
          <p:cNvSpPr/>
          <p:nvPr userDrawn="1"/>
        </p:nvSpPr>
        <p:spPr>
          <a:xfrm>
            <a:off x="6825727" y="4651717"/>
            <a:ext cx="2318273" cy="494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Meta IGM" panose="02000503040000020004" pitchFamily="2" charset="0"/>
            </a:endParaRPr>
          </a:p>
        </p:txBody>
      </p:sp>
      <p:sp>
        <p:nvSpPr>
          <p:cNvPr id="5" name="Textfeld 4">
            <a:extLst>
              <a:ext uri="{FF2B5EF4-FFF2-40B4-BE49-F238E27FC236}">
                <a16:creationId xmlns:a16="http://schemas.microsoft.com/office/drawing/2014/main" id="{027B3B13-3C71-104B-92CD-29B6205299BB}"/>
              </a:ext>
            </a:extLst>
          </p:cNvPr>
          <p:cNvSpPr txBox="1"/>
          <p:nvPr userDrawn="1"/>
        </p:nvSpPr>
        <p:spPr>
          <a:xfrm>
            <a:off x="5705475" y="3883117"/>
            <a:ext cx="3187699" cy="1015663"/>
          </a:xfrm>
          <a:prstGeom prst="rect">
            <a:avLst/>
          </a:prstGeom>
          <a:noFill/>
        </p:spPr>
        <p:txBody>
          <a:bodyPr wrap="square" lIns="0" tIns="0" rIns="0" bIns="0" rtlCol="0" anchor="b">
            <a:spAutoFit/>
          </a:bodyPr>
          <a:lstStyle/>
          <a:p>
            <a:pPr algn="r"/>
            <a:r>
              <a:rPr lang="de-DE" sz="1100" b="0" i="0" kern="1200" dirty="0">
                <a:solidFill>
                  <a:srgbClr val="3C3C3B"/>
                </a:solidFill>
                <a:effectLst/>
                <a:latin typeface="Meta IGM" panose="02000503040000020004" pitchFamily="2" charset="0"/>
                <a:ea typeface="+mn-ea"/>
                <a:cs typeface="+mn-cs"/>
              </a:rPr>
              <a:t>IG METALL </a:t>
            </a:r>
            <a:br>
              <a:rPr lang="de-DE" sz="1100" b="0" i="0" kern="1200" dirty="0">
                <a:solidFill>
                  <a:srgbClr val="3C3C3B"/>
                </a:solidFill>
                <a:effectLst/>
                <a:latin typeface="Meta IGM" panose="02000503040000020004" pitchFamily="2" charset="0"/>
                <a:ea typeface="+mn-ea"/>
                <a:cs typeface="+mn-cs"/>
              </a:rPr>
            </a:br>
            <a:r>
              <a:rPr lang="de-DE" sz="1100" b="1" i="0" kern="1200" dirty="0" smtClean="0">
                <a:solidFill>
                  <a:srgbClr val="3C3C3B"/>
                </a:solidFill>
                <a:effectLst/>
                <a:latin typeface="Meta IGM" panose="02000503040000020004" pitchFamily="2" charset="0"/>
                <a:ea typeface="+mn-ea"/>
                <a:cs typeface="+mn-cs"/>
              </a:rPr>
              <a:t>FB Sozialpolitik</a:t>
            </a:r>
            <a:endParaRPr lang="de-DE" sz="1100" b="1" i="0" kern="1200" dirty="0">
              <a:solidFill>
                <a:srgbClr val="3C3C3B"/>
              </a:solidFill>
              <a:effectLst/>
              <a:latin typeface="Meta IGM" panose="02000503040000020004" pitchFamily="2" charset="0"/>
              <a:ea typeface="+mn-ea"/>
              <a:cs typeface="+mn-cs"/>
            </a:endParaRPr>
          </a:p>
          <a:p>
            <a:pPr algn="r"/>
            <a:endParaRPr lang="de-DE" sz="1100" b="0" i="0" kern="1200" dirty="0">
              <a:solidFill>
                <a:srgbClr val="3C3C3B"/>
              </a:solidFill>
              <a:effectLst/>
              <a:latin typeface="Meta IGM" panose="02000503040000020004" pitchFamily="2" charset="0"/>
              <a:ea typeface="+mn-ea"/>
              <a:cs typeface="+mn-cs"/>
            </a:endParaRPr>
          </a:p>
          <a:p>
            <a:pPr algn="r"/>
            <a:r>
              <a:rPr lang="de-DE" sz="1100" b="0" i="0" kern="1200" dirty="0" smtClean="0">
                <a:solidFill>
                  <a:srgbClr val="3C3C3B"/>
                </a:solidFill>
                <a:effectLst/>
                <a:latin typeface="Meta IGM" panose="02000503040000020004" pitchFamily="2" charset="0"/>
                <a:ea typeface="+mn-ea"/>
                <a:cs typeface="+mn-cs"/>
              </a:rPr>
              <a:t>Katharina Grabietz</a:t>
            </a:r>
            <a:endParaRPr lang="de-DE" sz="1100" b="0" i="0" kern="1200" dirty="0">
              <a:solidFill>
                <a:srgbClr val="3C3C3B"/>
              </a:solidFill>
              <a:effectLst/>
              <a:latin typeface="Meta IGM" panose="02000503040000020004" pitchFamily="2" charset="0"/>
              <a:ea typeface="+mn-ea"/>
              <a:cs typeface="+mn-cs"/>
            </a:endParaRPr>
          </a:p>
          <a:p>
            <a:pPr algn="r"/>
            <a:endParaRPr lang="de-DE" sz="1100" b="0" i="0" kern="1200" dirty="0">
              <a:solidFill>
                <a:srgbClr val="3C3C3B"/>
              </a:solidFill>
              <a:effectLst/>
              <a:latin typeface="Meta IGM" panose="02000503040000020004" pitchFamily="2" charset="0"/>
              <a:ea typeface="+mn-ea"/>
              <a:cs typeface="+mn-cs"/>
            </a:endParaRPr>
          </a:p>
          <a:p>
            <a:pPr algn="r"/>
            <a:r>
              <a:rPr lang="de-DE" sz="1100" b="0" i="0" kern="1200" dirty="0" smtClean="0">
                <a:solidFill>
                  <a:srgbClr val="3C3C3B"/>
                </a:solidFill>
                <a:effectLst/>
                <a:latin typeface="Meta IGM" panose="02000503040000020004" pitchFamily="2" charset="0"/>
                <a:ea typeface="+mn-ea"/>
                <a:cs typeface="+mn-cs"/>
              </a:rPr>
              <a:t>Katharina.grabietz@igmetall.de</a:t>
            </a:r>
            <a:endParaRPr lang="de-DE" sz="1100" b="0" i="0" kern="1200" dirty="0">
              <a:solidFill>
                <a:srgbClr val="3C3C3B"/>
              </a:solidFill>
              <a:effectLst/>
              <a:latin typeface="Meta IGM" panose="02000503040000020004" pitchFamily="2" charset="0"/>
              <a:ea typeface="+mn-ea"/>
              <a:cs typeface="+mn-cs"/>
            </a:endParaRPr>
          </a:p>
        </p:txBody>
      </p:sp>
      <p:sp>
        <p:nvSpPr>
          <p:cNvPr id="7" name="Title 1">
            <a:extLst>
              <a:ext uri="{FF2B5EF4-FFF2-40B4-BE49-F238E27FC236}">
                <a16:creationId xmlns:a16="http://schemas.microsoft.com/office/drawing/2014/main" id="{C68D3693-BBC6-414A-8E27-D8298EF983B2}"/>
              </a:ext>
            </a:extLst>
          </p:cNvPr>
          <p:cNvSpPr>
            <a:spLocks noGrp="1"/>
          </p:cNvSpPr>
          <p:nvPr>
            <p:ph type="ctrTitle" hasCustomPrompt="1"/>
          </p:nvPr>
        </p:nvSpPr>
        <p:spPr>
          <a:xfrm>
            <a:off x="250825" y="1603659"/>
            <a:ext cx="4859057" cy="2524062"/>
          </a:xfrm>
        </p:spPr>
        <p:txBody>
          <a:bodyPr anchor="ctr" anchorCtr="0"/>
          <a:lstStyle>
            <a:lvl1pPr algn="l">
              <a:defRPr sz="3500" b="1" i="0" spc="200" baseline="0">
                <a:solidFill>
                  <a:schemeClr val="bg1"/>
                </a:solidFill>
                <a:latin typeface="Meta Head IGM Cond Black" panose="02000506030000020004" pitchFamily="2" charset="77"/>
              </a:defRPr>
            </a:lvl1pPr>
          </a:lstStyle>
          <a:p>
            <a:r>
              <a:rPr lang="de-DE" dirty="0"/>
              <a:t>VIELEN DANK FÜR </a:t>
            </a:r>
            <a:r>
              <a:rPr lang="de-DE" dirty="0" smtClean="0"/>
              <a:t>Die Aufmerksamkeit</a:t>
            </a:r>
            <a:endParaRPr lang="en-US" dirty="0"/>
          </a:p>
        </p:txBody>
      </p:sp>
    </p:spTree>
    <p:extLst>
      <p:ext uri="{BB962C8B-B14F-4D97-AF65-F5344CB8AC3E}">
        <p14:creationId xmlns:p14="http://schemas.microsoft.com/office/powerpoint/2010/main" val="1809638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080000"/>
            <a:ext cx="8642349" cy="454025"/>
          </a:xfrm>
        </p:spPr>
        <p:txBody>
          <a:bodyPr/>
          <a:lstStyle>
            <a:lvl1pPr>
              <a:defRPr spc="0" baseline="0"/>
            </a:lvl1pPr>
          </a:lstStyle>
          <a:p>
            <a:r>
              <a:rPr lang="de-DE" dirty="0"/>
              <a:t>TITEL BEARBEITEN</a:t>
            </a:r>
            <a:endParaRPr lang="en-US" dirty="0"/>
          </a:p>
        </p:txBody>
      </p:sp>
      <p:sp>
        <p:nvSpPr>
          <p:cNvPr id="3" name="Content Placeholder 2"/>
          <p:cNvSpPr>
            <a:spLocks noGrp="1"/>
          </p:cNvSpPr>
          <p:nvPr>
            <p:ph idx="1"/>
          </p:nvPr>
        </p:nvSpPr>
        <p:spPr>
          <a:xfrm>
            <a:off x="250825" y="2299168"/>
            <a:ext cx="8642349" cy="2119409"/>
          </a:xfrm>
        </p:spPr>
        <p:txBody>
          <a:bodyPr lIns="0" tIns="0" rIns="0" bIns="0">
            <a:normAutofit/>
          </a:bodyPr>
          <a:lstStyle>
            <a:lvl1pPr marL="280800" indent="-279450">
              <a:spcBef>
                <a:spcPts val="750"/>
              </a:spcBef>
              <a:buSzPct val="90000"/>
              <a:buFontTx/>
              <a:buBlip>
                <a:blip r:embed="rId2"/>
              </a:buBlip>
              <a:defRPr sz="1800" b="0" i="0">
                <a:solidFill>
                  <a:srgbClr val="3C3C3B"/>
                </a:solidFill>
                <a:latin typeface="Calibri" panose="020F0502020204030204" pitchFamily="34" charset="0"/>
                <a:cs typeface="Calibri" panose="020F0502020204030204" pitchFamily="34" charset="0"/>
              </a:defRPr>
            </a:lvl1pPr>
            <a:lvl2pPr marL="586350" indent="-279450">
              <a:spcBef>
                <a:spcPts val="750"/>
              </a:spcBef>
              <a:buSzPct val="90000"/>
              <a:buFontTx/>
              <a:buBlip>
                <a:blip r:embed="rId2"/>
              </a:buBlip>
              <a:defRPr sz="1800" b="0" i="0">
                <a:solidFill>
                  <a:srgbClr val="3C3C3B"/>
                </a:solidFill>
                <a:latin typeface="Calibri" panose="020F0502020204030204" pitchFamily="34" charset="0"/>
                <a:cs typeface="Calibri" panose="020F0502020204030204" pitchFamily="34" charset="0"/>
              </a:defRPr>
            </a:lvl2pPr>
            <a:lvl3pPr marL="899550" indent="-285750">
              <a:spcBef>
                <a:spcPts val="750"/>
              </a:spcBef>
              <a:buFontTx/>
              <a:buBlip>
                <a:blip r:embed="rId2"/>
              </a:buBlip>
              <a:defRPr b="0" i="0">
                <a:solidFill>
                  <a:srgbClr val="3C3C3B"/>
                </a:solidFill>
                <a:latin typeface="Calibri" panose="020F0502020204030204" pitchFamily="34" charset="0"/>
                <a:cs typeface="Calibri" panose="020F0502020204030204" pitchFamily="34" charset="0"/>
              </a:defRPr>
            </a:lvl3pPr>
            <a:lvl4pPr marL="1200150" indent="-279450">
              <a:spcBef>
                <a:spcPts val="750"/>
              </a:spcBef>
              <a:buFontTx/>
              <a:buBlip>
                <a:blip r:embed="rId2"/>
              </a:buBlip>
              <a:defRPr b="0" i="0">
                <a:solidFill>
                  <a:srgbClr val="3C3C3B"/>
                </a:solidFill>
                <a:latin typeface="Calibri" panose="020F0502020204030204" pitchFamily="34" charset="0"/>
                <a:cs typeface="Calibri" panose="020F0502020204030204" pitchFamily="34" charset="0"/>
              </a:defRPr>
            </a:lvl4pPr>
            <a:lvl5pPr marL="1471050">
              <a:spcBef>
                <a:spcPts val="750"/>
              </a:spcBef>
              <a:defRPr b="0" i="0">
                <a:solidFill>
                  <a:srgbClr val="3C3C3B"/>
                </a:solidFill>
                <a:latin typeface="Calibri" panose="020F0502020204030204" pitchFamily="34" charset="0"/>
                <a:cs typeface="Calibri" panose="020F0502020204030204" pitchFamily="34" charset="0"/>
              </a:defRPr>
            </a:lvl5pPr>
          </a:lstStyle>
          <a:p>
            <a:pPr lvl="0"/>
            <a:r>
              <a:rPr lang="de-DE" smtClean="0"/>
              <a:t>Formatvorlagen des Textmasters bearbeiten</a:t>
            </a:r>
          </a:p>
        </p:txBody>
      </p:sp>
      <p:sp>
        <p:nvSpPr>
          <p:cNvPr id="9" name="Textplatzhalter 8">
            <a:extLst>
              <a:ext uri="{FF2B5EF4-FFF2-40B4-BE49-F238E27FC236}">
                <a16:creationId xmlns:a16="http://schemas.microsoft.com/office/drawing/2014/main" id="{CBAFFCE6-5B0A-D047-AF37-74CD899250A6}"/>
              </a:ext>
            </a:extLst>
          </p:cNvPr>
          <p:cNvSpPr>
            <a:spLocks noGrp="1"/>
          </p:cNvSpPr>
          <p:nvPr>
            <p:ph type="body" sz="quarter" idx="13" hasCustomPrompt="1"/>
          </p:nvPr>
        </p:nvSpPr>
        <p:spPr>
          <a:xfrm>
            <a:off x="250825" y="1544968"/>
            <a:ext cx="8642349" cy="495300"/>
          </a:xfrm>
        </p:spPr>
        <p:txBody>
          <a:bodyPr lIns="0" tIns="0" rIns="0" bIns="0" anchor="t" anchorCtr="0">
            <a:noAutofit/>
          </a:bodyPr>
          <a:lstStyle>
            <a:lvl1pPr marL="0" indent="0">
              <a:buNone/>
              <a:defRPr sz="2100" b="0" i="0" spc="100" baseline="0">
                <a:latin typeface="Calibri" panose="020F0502020204030204" pitchFamily="34" charset="0"/>
                <a:cs typeface="Calibri" panose="020F0502020204030204" pitchFamily="34" charset="0"/>
              </a:defRPr>
            </a:lvl1pPr>
          </a:lstStyle>
          <a:p>
            <a:r>
              <a:rPr lang="de-DE" dirty="0"/>
              <a:t>Unterzeile einfügen</a:t>
            </a:r>
          </a:p>
        </p:txBody>
      </p:sp>
      <p:sp>
        <p:nvSpPr>
          <p:cNvPr id="8" name="Textplatzhalter 3">
            <a:extLst>
              <a:ext uri="{FF2B5EF4-FFF2-40B4-BE49-F238E27FC236}">
                <a16:creationId xmlns:a16="http://schemas.microsoft.com/office/drawing/2014/main" id="{D7486DF0-5739-C444-8591-8165BD759D7F}"/>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Calibri" panose="020F0502020204030204" pitchFamily="34" charset="0"/>
                <a:cs typeface="Calibri" panose="020F0502020204030204" pitchFamily="34" charset="0"/>
              </a:rPr>
              <a:pPr algn="ctr"/>
              <a:t>‹Nr.›</a:t>
            </a:fld>
            <a:endParaRPr lang="de-DE" b="0"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483844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und 2 Inhalt">
    <p:spTree>
      <p:nvGrpSpPr>
        <p:cNvPr id="1" name=""/>
        <p:cNvGrpSpPr/>
        <p:nvPr/>
      </p:nvGrpSpPr>
      <p:grpSpPr>
        <a:xfrm>
          <a:off x="0" y="0"/>
          <a:ext cx="0" cy="0"/>
          <a:chOff x="0" y="0"/>
          <a:chExt cx="0" cy="0"/>
        </a:xfrm>
      </p:grpSpPr>
      <p:sp>
        <p:nvSpPr>
          <p:cNvPr id="8" name="Textplatzhalter 3">
            <a:extLst>
              <a:ext uri="{FF2B5EF4-FFF2-40B4-BE49-F238E27FC236}">
                <a16:creationId xmlns:a16="http://schemas.microsoft.com/office/drawing/2014/main" id="{D7486DF0-5739-C444-8591-8165BD759D7F}"/>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
        <p:nvSpPr>
          <p:cNvPr id="7" name="Content Placeholder 2"/>
          <p:cNvSpPr>
            <a:spLocks noGrp="1"/>
          </p:cNvSpPr>
          <p:nvPr>
            <p:ph idx="1"/>
          </p:nvPr>
        </p:nvSpPr>
        <p:spPr>
          <a:xfrm>
            <a:off x="4630775" y="1080000"/>
            <a:ext cx="4262400" cy="3517746"/>
          </a:xfrm>
        </p:spPr>
        <p:txBody>
          <a:bodyPr lIns="0" tIns="0" rIns="0" bIns="0">
            <a:normAutofit/>
          </a:bodyPr>
          <a:lstStyle>
            <a:lvl1pPr marL="280800" indent="-279450">
              <a:spcBef>
                <a:spcPts val="750"/>
              </a:spcBef>
              <a:buSzPct val="90000"/>
              <a:buFontTx/>
              <a:buBlip>
                <a:blip r:embed="rId2"/>
              </a:buBlip>
              <a:defRPr sz="1800" b="0" i="0">
                <a:solidFill>
                  <a:srgbClr val="3C3C3B"/>
                </a:solidFill>
                <a:latin typeface="Meta IGM" panose="02000503040000020004" pitchFamily="2" charset="0"/>
              </a:defRPr>
            </a:lvl1pPr>
            <a:lvl2pPr marL="586350" indent="-279450">
              <a:spcBef>
                <a:spcPts val="750"/>
              </a:spcBef>
              <a:buSzPct val="90000"/>
              <a:buFontTx/>
              <a:buBlip>
                <a:blip r:embed="rId2"/>
              </a:buBlip>
              <a:defRPr sz="1800" b="0" i="0">
                <a:solidFill>
                  <a:srgbClr val="3C3C3B"/>
                </a:solidFill>
                <a:latin typeface="Meta IGM" panose="02000503040000020004" pitchFamily="2" charset="0"/>
              </a:defRPr>
            </a:lvl2pPr>
            <a:lvl3pPr marL="899550" indent="-285750">
              <a:spcBef>
                <a:spcPts val="750"/>
              </a:spcBef>
              <a:buFontTx/>
              <a:buBlip>
                <a:blip r:embed="rId2"/>
              </a:buBlip>
              <a:defRPr b="0" i="0">
                <a:solidFill>
                  <a:srgbClr val="3C3C3B"/>
                </a:solidFill>
                <a:latin typeface="Meta IGM" panose="02000503040000020004" pitchFamily="2" charset="0"/>
              </a:defRPr>
            </a:lvl3pPr>
            <a:lvl4pPr marL="1200150" indent="-279450">
              <a:spcBef>
                <a:spcPts val="750"/>
              </a:spcBef>
              <a:buFontTx/>
              <a:buBlip>
                <a:blip r:embed="rId2"/>
              </a:buBlip>
              <a:defRPr b="0" i="0">
                <a:solidFill>
                  <a:srgbClr val="3C3C3B"/>
                </a:solidFill>
                <a:latin typeface="Meta IGM" panose="02000503040000020004" pitchFamily="2" charset="0"/>
              </a:defRPr>
            </a:lvl4pPr>
            <a:lvl5pPr marL="1471050">
              <a:spcBef>
                <a:spcPts val="750"/>
              </a:spcBef>
              <a:defRPr b="0" i="0">
                <a:solidFill>
                  <a:srgbClr val="3C3C3B"/>
                </a:solidFill>
                <a:latin typeface="Meta IGM" panose="02000503040000020004" pitchFamily="2" charset="0"/>
              </a:defRPr>
            </a:lvl5pPr>
          </a:lstStyle>
          <a:p>
            <a:pPr lvl="0"/>
            <a:r>
              <a:rPr lang="de-DE" dirty="0" smtClean="0"/>
              <a:t>Formatvorlagen des Textmasters bearbeiten</a:t>
            </a:r>
          </a:p>
        </p:txBody>
      </p:sp>
      <p:sp>
        <p:nvSpPr>
          <p:cNvPr id="2" name="Title 1"/>
          <p:cNvSpPr>
            <a:spLocks noGrp="1"/>
          </p:cNvSpPr>
          <p:nvPr>
            <p:ph type="title" hasCustomPrompt="1"/>
          </p:nvPr>
        </p:nvSpPr>
        <p:spPr>
          <a:xfrm>
            <a:off x="250826" y="238618"/>
            <a:ext cx="7799951" cy="396000"/>
          </a:xfrm>
        </p:spPr>
        <p:txBody>
          <a:bodyPr/>
          <a:lstStyle>
            <a:lvl1pPr>
              <a:defRPr spc="200" baseline="0"/>
            </a:lvl1pPr>
          </a:lstStyle>
          <a:p>
            <a:r>
              <a:rPr lang="de-DE" dirty="0"/>
              <a:t>TITEL BEARBEITEN</a:t>
            </a:r>
            <a:endParaRPr lang="en-US" dirty="0"/>
          </a:p>
        </p:txBody>
      </p:sp>
      <p:sp>
        <p:nvSpPr>
          <p:cNvPr id="9" name="Textplatzhalter 8">
            <a:extLst>
              <a:ext uri="{FF2B5EF4-FFF2-40B4-BE49-F238E27FC236}">
                <a16:creationId xmlns:a16="http://schemas.microsoft.com/office/drawing/2014/main" id="{CBAFFCE6-5B0A-D047-AF37-74CD899250A6}"/>
              </a:ext>
            </a:extLst>
          </p:cNvPr>
          <p:cNvSpPr>
            <a:spLocks noGrp="1"/>
          </p:cNvSpPr>
          <p:nvPr>
            <p:ph type="body" sz="quarter" idx="13" hasCustomPrompt="1"/>
          </p:nvPr>
        </p:nvSpPr>
        <p:spPr>
          <a:xfrm>
            <a:off x="250827" y="646567"/>
            <a:ext cx="7799950" cy="312051"/>
          </a:xfrm>
        </p:spPr>
        <p:txBody>
          <a:bodyPr lIns="0" tIns="0" rIns="0" bIns="0" anchor="ctr" anchorCtr="0">
            <a:noAutofit/>
          </a:bodyPr>
          <a:lstStyle>
            <a:lvl1pPr marL="0" indent="0">
              <a:buNone/>
              <a:defRPr sz="2400" b="0" i="0" spc="100" baseline="0">
                <a:latin typeface="Meta Head IGM Cond Light" panose="02000506030000020004" pitchFamily="2" charset="77"/>
              </a:defRPr>
            </a:lvl1pPr>
          </a:lstStyle>
          <a:p>
            <a:r>
              <a:rPr lang="de-DE" dirty="0"/>
              <a:t>Unterzeile einfügen</a:t>
            </a:r>
          </a:p>
        </p:txBody>
      </p:sp>
      <p:sp>
        <p:nvSpPr>
          <p:cNvPr id="10" name="Content Placeholder 2"/>
          <p:cNvSpPr>
            <a:spLocks noGrp="1"/>
          </p:cNvSpPr>
          <p:nvPr>
            <p:ph idx="14"/>
          </p:nvPr>
        </p:nvSpPr>
        <p:spPr>
          <a:xfrm>
            <a:off x="250826" y="1080001"/>
            <a:ext cx="4262400" cy="3517746"/>
          </a:xfrm>
        </p:spPr>
        <p:txBody>
          <a:bodyPr lIns="0" tIns="0" rIns="0" bIns="0">
            <a:normAutofit/>
          </a:bodyPr>
          <a:lstStyle>
            <a:lvl1pPr marL="280800" indent="-279450">
              <a:spcBef>
                <a:spcPts val="750"/>
              </a:spcBef>
              <a:buSzPct val="90000"/>
              <a:buFontTx/>
              <a:buBlip>
                <a:blip r:embed="rId2"/>
              </a:buBlip>
              <a:defRPr sz="1800" b="0" i="0">
                <a:solidFill>
                  <a:srgbClr val="3C3C3B"/>
                </a:solidFill>
                <a:latin typeface="Meta IGM" panose="02000503040000020004" pitchFamily="2" charset="0"/>
              </a:defRPr>
            </a:lvl1pPr>
            <a:lvl2pPr marL="586350" indent="-279450">
              <a:spcBef>
                <a:spcPts val="750"/>
              </a:spcBef>
              <a:buSzPct val="90000"/>
              <a:buFontTx/>
              <a:buBlip>
                <a:blip r:embed="rId2"/>
              </a:buBlip>
              <a:defRPr sz="1800" b="0" i="0">
                <a:solidFill>
                  <a:srgbClr val="3C3C3B"/>
                </a:solidFill>
                <a:latin typeface="Meta IGM" panose="02000503040000020004" pitchFamily="2" charset="0"/>
              </a:defRPr>
            </a:lvl2pPr>
            <a:lvl3pPr marL="899550" indent="-285750">
              <a:spcBef>
                <a:spcPts val="750"/>
              </a:spcBef>
              <a:buFontTx/>
              <a:buBlip>
                <a:blip r:embed="rId2"/>
              </a:buBlip>
              <a:defRPr b="0" i="0">
                <a:solidFill>
                  <a:srgbClr val="3C3C3B"/>
                </a:solidFill>
                <a:latin typeface="Meta IGM" panose="02000503040000020004" pitchFamily="2" charset="0"/>
              </a:defRPr>
            </a:lvl3pPr>
            <a:lvl4pPr marL="1200150" indent="-279450">
              <a:spcBef>
                <a:spcPts val="750"/>
              </a:spcBef>
              <a:buFontTx/>
              <a:buBlip>
                <a:blip r:embed="rId2"/>
              </a:buBlip>
              <a:defRPr b="0" i="0">
                <a:solidFill>
                  <a:srgbClr val="3C3C3B"/>
                </a:solidFill>
                <a:latin typeface="Meta IGM" panose="02000503040000020004" pitchFamily="2" charset="0"/>
              </a:defRPr>
            </a:lvl4pPr>
            <a:lvl5pPr marL="1471050">
              <a:spcBef>
                <a:spcPts val="750"/>
              </a:spcBef>
              <a:defRPr b="0" i="0">
                <a:solidFill>
                  <a:srgbClr val="3C3C3B"/>
                </a:solidFill>
                <a:latin typeface="Meta IGM" panose="02000503040000020004" pitchFamily="2" charset="0"/>
              </a:defRPr>
            </a:lvl5pPr>
          </a:lstStyle>
          <a:p>
            <a:pPr lvl="0"/>
            <a:r>
              <a:rPr lang="de-DE" dirty="0" smtClean="0"/>
              <a:t>Formatvorlagen des Textmasters bearbeiten</a:t>
            </a:r>
          </a:p>
        </p:txBody>
      </p:sp>
    </p:spTree>
    <p:extLst>
      <p:ext uri="{BB962C8B-B14F-4D97-AF65-F5344CB8AC3E}">
        <p14:creationId xmlns:p14="http://schemas.microsoft.com/office/powerpoint/2010/main" val="3470732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ohne Bi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80AA2AEA-20EE-1F47-ACF4-0C99D615D47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7143750" cy="5143500"/>
          </a:xfrm>
          <a:prstGeom prst="rect">
            <a:avLst/>
          </a:prstGeom>
        </p:spPr>
      </p:pic>
      <p:sp>
        <p:nvSpPr>
          <p:cNvPr id="2" name="Title 1"/>
          <p:cNvSpPr>
            <a:spLocks noGrp="1"/>
          </p:cNvSpPr>
          <p:nvPr>
            <p:ph type="ctrTitle" hasCustomPrompt="1"/>
          </p:nvPr>
        </p:nvSpPr>
        <p:spPr>
          <a:xfrm>
            <a:off x="250825" y="2374211"/>
            <a:ext cx="6591039" cy="961628"/>
          </a:xfrm>
        </p:spPr>
        <p:txBody>
          <a:bodyPr anchor="ctr" anchorCtr="0"/>
          <a:lstStyle>
            <a:lvl1pPr algn="l">
              <a:defRPr sz="3500" spc="200" baseline="0">
                <a:solidFill>
                  <a:schemeClr val="bg1"/>
                </a:solidFill>
              </a:defRPr>
            </a:lvl1pPr>
          </a:lstStyle>
          <a:p>
            <a:r>
              <a:rPr lang="de-DE" dirty="0"/>
              <a:t>PRÄSENTATIONSTITEL BEARBEITEN</a:t>
            </a:r>
            <a:endParaRPr lang="en-US" dirty="0"/>
          </a:p>
        </p:txBody>
      </p:sp>
      <p:sp>
        <p:nvSpPr>
          <p:cNvPr id="15" name="Textplatzhalter 14">
            <a:extLst>
              <a:ext uri="{FF2B5EF4-FFF2-40B4-BE49-F238E27FC236}">
                <a16:creationId xmlns:a16="http://schemas.microsoft.com/office/drawing/2014/main" id="{64E9B235-21E8-9341-A119-8338AD853901}"/>
              </a:ext>
            </a:extLst>
          </p:cNvPr>
          <p:cNvSpPr>
            <a:spLocks noGrp="1"/>
          </p:cNvSpPr>
          <p:nvPr>
            <p:ph type="body" sz="quarter" idx="14" hasCustomPrompt="1"/>
          </p:nvPr>
        </p:nvSpPr>
        <p:spPr>
          <a:xfrm>
            <a:off x="250825" y="3352934"/>
            <a:ext cx="2514146" cy="347696"/>
          </a:xfrm>
        </p:spPr>
        <p:txBody>
          <a:bodyPr wrap="none" lIns="0" tIns="0" rIns="0" bIns="0" anchor="ctr" anchorCtr="0">
            <a:normAutofit/>
          </a:bodyPr>
          <a:lstStyle>
            <a:lvl1pPr marL="0" indent="0">
              <a:buNone/>
              <a:defRPr sz="2100" b="0" i="0" spc="100" baseline="0">
                <a:solidFill>
                  <a:schemeClr val="bg1"/>
                </a:solidFill>
                <a:latin typeface="Meta Head IGM Cond Light" panose="02000506030000020004" pitchFamily="2" charset="77"/>
              </a:defRPr>
            </a:lvl1pPr>
          </a:lstStyle>
          <a:p>
            <a:r>
              <a:rPr lang="de-DE" dirty="0"/>
              <a:t>Datum</a:t>
            </a:r>
          </a:p>
        </p:txBody>
      </p:sp>
    </p:spTree>
    <p:extLst>
      <p:ext uri="{BB962C8B-B14F-4D97-AF65-F5344CB8AC3E}">
        <p14:creationId xmlns:p14="http://schemas.microsoft.com/office/powerpoint/2010/main" val="11974314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ischentitel">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2A6C4DE8-63EB-944F-9420-AFA164894E1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5495321" cy="5143500"/>
          </a:xfrm>
          <a:prstGeom prst="rect">
            <a:avLst/>
          </a:prstGeom>
        </p:spPr>
      </p:pic>
      <p:pic>
        <p:nvPicPr>
          <p:cNvPr id="34" name="Grafik 33">
            <a:extLst>
              <a:ext uri="{FF2B5EF4-FFF2-40B4-BE49-F238E27FC236}">
                <a16:creationId xmlns:a16="http://schemas.microsoft.com/office/drawing/2014/main" id="{A1E45744-6AD6-4F43-A343-971D2325978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173175" y="238618"/>
            <a:ext cx="720000" cy="720000"/>
          </a:xfrm>
          <a:prstGeom prst="rect">
            <a:avLst/>
          </a:prstGeom>
        </p:spPr>
      </p:pic>
      <p:sp>
        <p:nvSpPr>
          <p:cNvPr id="2" name="Title 1"/>
          <p:cNvSpPr>
            <a:spLocks noGrp="1"/>
          </p:cNvSpPr>
          <p:nvPr>
            <p:ph type="ctrTitle" hasCustomPrompt="1"/>
          </p:nvPr>
        </p:nvSpPr>
        <p:spPr>
          <a:xfrm>
            <a:off x="250825" y="1603659"/>
            <a:ext cx="4859057" cy="2524062"/>
          </a:xfrm>
        </p:spPr>
        <p:txBody>
          <a:bodyPr anchor="ctr" anchorCtr="0"/>
          <a:lstStyle>
            <a:lvl1pPr algn="l">
              <a:defRPr sz="3500" b="1" i="0" spc="200" baseline="0">
                <a:solidFill>
                  <a:schemeClr val="bg1"/>
                </a:solidFill>
                <a:latin typeface="Meta Head IGM Cond Black" panose="02000506030000020004" pitchFamily="2" charset="77"/>
              </a:defRPr>
            </a:lvl1pPr>
          </a:lstStyle>
          <a:p>
            <a:r>
              <a:rPr lang="de-DE" dirty="0"/>
              <a:t>ZWISCHENTITEL BEARBEITEN</a:t>
            </a:r>
            <a:endParaRPr lang="en-US" dirty="0"/>
          </a:p>
        </p:txBody>
      </p:sp>
    </p:spTree>
    <p:extLst>
      <p:ext uri="{BB962C8B-B14F-4D97-AF65-F5344CB8AC3E}">
        <p14:creationId xmlns:p14="http://schemas.microsoft.com/office/powerpoint/2010/main" val="36651749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142" y="232507"/>
            <a:ext cx="7880644" cy="454025"/>
          </a:xfrm>
        </p:spPr>
        <p:txBody>
          <a:bodyPr/>
          <a:lstStyle>
            <a:lvl1pPr>
              <a:defRPr spc="200" baseline="0"/>
            </a:lvl1pPr>
          </a:lstStyle>
          <a:p>
            <a:r>
              <a:rPr lang="de-DE" dirty="0"/>
              <a:t>TITEL BEARBEITEN</a:t>
            </a:r>
            <a:endParaRPr lang="en-US" dirty="0"/>
          </a:p>
        </p:txBody>
      </p:sp>
      <p:sp>
        <p:nvSpPr>
          <p:cNvPr id="3" name="Content Placeholder 2"/>
          <p:cNvSpPr>
            <a:spLocks noGrp="1"/>
          </p:cNvSpPr>
          <p:nvPr>
            <p:ph idx="1"/>
          </p:nvPr>
        </p:nvSpPr>
        <p:spPr>
          <a:xfrm>
            <a:off x="250825" y="1043754"/>
            <a:ext cx="8642349" cy="3374823"/>
          </a:xfrm>
        </p:spPr>
        <p:txBody>
          <a:bodyPr lIns="0" tIns="0" rIns="0" bIns="0">
            <a:normAutofit/>
          </a:bodyPr>
          <a:lstStyle>
            <a:lvl1pPr marL="280800" indent="-279450">
              <a:spcBef>
                <a:spcPts val="750"/>
              </a:spcBef>
              <a:buSzPct val="90000"/>
              <a:buFontTx/>
              <a:buBlip>
                <a:blip r:embed="rId2"/>
              </a:buBlip>
              <a:defRPr sz="1800" b="0" i="0">
                <a:solidFill>
                  <a:srgbClr val="3C3C3B"/>
                </a:solidFill>
                <a:latin typeface="Meta IGM" panose="02000503040000020004" pitchFamily="2" charset="0"/>
              </a:defRPr>
            </a:lvl1pPr>
            <a:lvl2pPr marL="586350" indent="-279450">
              <a:spcBef>
                <a:spcPts val="750"/>
              </a:spcBef>
              <a:buSzPct val="90000"/>
              <a:buFontTx/>
              <a:buBlip>
                <a:blip r:embed="rId2"/>
              </a:buBlip>
              <a:defRPr sz="1800" b="0" i="0">
                <a:solidFill>
                  <a:srgbClr val="3C3C3B"/>
                </a:solidFill>
                <a:latin typeface="Meta IGM" panose="02000503040000020004" pitchFamily="2" charset="0"/>
              </a:defRPr>
            </a:lvl2pPr>
            <a:lvl3pPr marL="899550" indent="-285750">
              <a:spcBef>
                <a:spcPts val="750"/>
              </a:spcBef>
              <a:buFontTx/>
              <a:buBlip>
                <a:blip r:embed="rId2"/>
              </a:buBlip>
              <a:defRPr b="0" i="0">
                <a:solidFill>
                  <a:srgbClr val="3C3C3B"/>
                </a:solidFill>
                <a:latin typeface="Meta IGM" panose="02000503040000020004" pitchFamily="2" charset="0"/>
              </a:defRPr>
            </a:lvl3pPr>
            <a:lvl4pPr marL="1200150" indent="-279450">
              <a:spcBef>
                <a:spcPts val="750"/>
              </a:spcBef>
              <a:buFontTx/>
              <a:buBlip>
                <a:blip r:embed="rId2"/>
              </a:buBlip>
              <a:defRPr b="0" i="0">
                <a:solidFill>
                  <a:srgbClr val="3C3C3B"/>
                </a:solidFill>
                <a:latin typeface="Meta IGM" panose="02000503040000020004" pitchFamily="2" charset="0"/>
              </a:defRPr>
            </a:lvl4pPr>
            <a:lvl5pPr marL="1471050">
              <a:spcBef>
                <a:spcPts val="750"/>
              </a:spcBef>
              <a:defRPr b="0" i="0">
                <a:solidFill>
                  <a:srgbClr val="3C3C3B"/>
                </a:solidFill>
                <a:latin typeface="Meta IGM" panose="02000503040000020004" pitchFamily="2" charset="0"/>
              </a:defRPr>
            </a:lvl5pPr>
          </a:lstStyle>
          <a:p>
            <a:pPr lvl="0"/>
            <a:r>
              <a:rPr lang="de-DE" dirty="0" smtClean="0"/>
              <a:t>Formatvorlagen des Textmasters bearbeiten</a:t>
            </a:r>
          </a:p>
        </p:txBody>
      </p:sp>
      <p:sp>
        <p:nvSpPr>
          <p:cNvPr id="8" name="Textplatzhalter 3">
            <a:extLst>
              <a:ext uri="{FF2B5EF4-FFF2-40B4-BE49-F238E27FC236}">
                <a16:creationId xmlns:a16="http://schemas.microsoft.com/office/drawing/2014/main" id="{D7486DF0-5739-C444-8591-8165BD759D7F}"/>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Tree>
    <p:extLst>
      <p:ext uri="{BB962C8B-B14F-4D97-AF65-F5344CB8AC3E}">
        <p14:creationId xmlns:p14="http://schemas.microsoft.com/office/powerpoint/2010/main" val="1436932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und Bilder in Dreiecke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0824" y="2213003"/>
            <a:ext cx="4228968" cy="2228368"/>
          </a:xfrm>
        </p:spPr>
        <p:txBody>
          <a:bodyPr lIns="0" tIns="0" rIns="0" bIns="0">
            <a:noAutofit/>
          </a:bodyPr>
          <a:lstStyle>
            <a:lvl1pPr marL="243450">
              <a:defRPr b="0" i="0">
                <a:latin typeface="Meta IGM" panose="02000503040000020004" pitchFamily="2" charset="0"/>
              </a:defRPr>
            </a:lvl1pPr>
            <a:lvl2pPr>
              <a:defRPr/>
            </a:lvl2pPr>
            <a:lvl3pPr>
              <a:defRPr/>
            </a:lvl3pPr>
            <a:lvl4pPr>
              <a:defRPr/>
            </a:lvl4pPr>
            <a:lvl5pPr>
              <a:defRPr/>
            </a:lvl5pPr>
          </a:lstStyle>
          <a:p>
            <a:pPr lvl="0"/>
            <a:r>
              <a:rPr lang="de-DE" smtClean="0"/>
              <a:t>Formatvorlagen des Textmasters bearbeiten</a:t>
            </a:r>
          </a:p>
        </p:txBody>
      </p:sp>
      <p:sp>
        <p:nvSpPr>
          <p:cNvPr id="9" name="Textplatzhalter 8">
            <a:extLst>
              <a:ext uri="{FF2B5EF4-FFF2-40B4-BE49-F238E27FC236}">
                <a16:creationId xmlns:a16="http://schemas.microsoft.com/office/drawing/2014/main" id="{701916FA-D5D3-3649-805F-88EF80C0F85B}"/>
              </a:ext>
            </a:extLst>
          </p:cNvPr>
          <p:cNvSpPr>
            <a:spLocks noGrp="1"/>
          </p:cNvSpPr>
          <p:nvPr>
            <p:ph type="body" sz="quarter" idx="13" hasCustomPrompt="1"/>
          </p:nvPr>
        </p:nvSpPr>
        <p:spPr>
          <a:xfrm>
            <a:off x="250825" y="1579389"/>
            <a:ext cx="4228967" cy="495300"/>
          </a:xfrm>
        </p:spPr>
        <p:txBody>
          <a:bodyPr lIns="0" tIns="0" rIns="0" bIns="0" anchor="ctr" anchorCtr="0">
            <a:noAutofit/>
          </a:bodyPr>
          <a:lstStyle>
            <a:lvl1pPr marL="0" indent="0">
              <a:buNone/>
              <a:defRPr sz="2400" b="0" i="0" spc="100" baseline="0">
                <a:latin typeface="Meta Head IGM Cond Light" panose="02000506030000020004" pitchFamily="2" charset="77"/>
              </a:defRPr>
            </a:lvl1pPr>
          </a:lstStyle>
          <a:p>
            <a:r>
              <a:rPr lang="de-DE" dirty="0"/>
              <a:t>Unterzeile einfügen</a:t>
            </a:r>
          </a:p>
        </p:txBody>
      </p:sp>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
        <p:nvSpPr>
          <p:cNvPr id="12" name="Title 1">
            <a:extLst>
              <a:ext uri="{FF2B5EF4-FFF2-40B4-BE49-F238E27FC236}">
                <a16:creationId xmlns:a16="http://schemas.microsoft.com/office/drawing/2014/main" id="{B6248DF6-2726-DD4A-A7E5-C91F48E303A9}"/>
              </a:ext>
            </a:extLst>
          </p:cNvPr>
          <p:cNvSpPr>
            <a:spLocks noGrp="1"/>
          </p:cNvSpPr>
          <p:nvPr>
            <p:ph type="title" hasCustomPrompt="1"/>
          </p:nvPr>
        </p:nvSpPr>
        <p:spPr>
          <a:xfrm>
            <a:off x="250825" y="1080000"/>
            <a:ext cx="4228967" cy="472175"/>
          </a:xfrm>
        </p:spPr>
        <p:txBody>
          <a:bodyPr/>
          <a:lstStyle>
            <a:lvl1pPr>
              <a:defRPr spc="200" baseline="0"/>
            </a:lvl1pPr>
          </a:lstStyle>
          <a:p>
            <a:r>
              <a:rPr lang="de-DE" dirty="0"/>
              <a:t>TITEL BEARBEITEN</a:t>
            </a:r>
            <a:endParaRPr lang="en-US" dirty="0"/>
          </a:p>
        </p:txBody>
      </p:sp>
      <p:sp>
        <p:nvSpPr>
          <p:cNvPr id="6" name="Bildplatzhalter 5">
            <a:extLst>
              <a:ext uri="{FF2B5EF4-FFF2-40B4-BE49-F238E27FC236}">
                <a16:creationId xmlns:a16="http://schemas.microsoft.com/office/drawing/2014/main" id="{1AFD7D0B-45C0-0649-BF63-2ABAFA50360B}"/>
              </a:ext>
            </a:extLst>
          </p:cNvPr>
          <p:cNvSpPr>
            <a:spLocks noGrp="1"/>
          </p:cNvSpPr>
          <p:nvPr>
            <p:ph type="pic" sz="quarter" idx="15"/>
          </p:nvPr>
        </p:nvSpPr>
        <p:spPr>
          <a:xfrm>
            <a:off x="5250569" y="1732138"/>
            <a:ext cx="3895208" cy="3908072"/>
          </a:xfrm>
          <a:custGeom>
            <a:avLst/>
            <a:gdLst>
              <a:gd name="connsiteX0" fmla="*/ 0 w 2844800"/>
              <a:gd name="connsiteY0" fmla="*/ 1492250 h 1492250"/>
              <a:gd name="connsiteX1" fmla="*/ 1422400 w 2844800"/>
              <a:gd name="connsiteY1" fmla="*/ 0 h 1492250"/>
              <a:gd name="connsiteX2" fmla="*/ 2844800 w 2844800"/>
              <a:gd name="connsiteY2" fmla="*/ 1492250 h 1492250"/>
              <a:gd name="connsiteX3" fmla="*/ 0 w 2844800"/>
              <a:gd name="connsiteY3" fmla="*/ 1492250 h 1492250"/>
              <a:gd name="connsiteX0" fmla="*/ 0 w 3719689"/>
              <a:gd name="connsiteY0" fmla="*/ 1492250 h 3366205"/>
              <a:gd name="connsiteX1" fmla="*/ 1422400 w 3719689"/>
              <a:gd name="connsiteY1" fmla="*/ 0 h 3366205"/>
              <a:gd name="connsiteX2" fmla="*/ 3719689 w 3719689"/>
              <a:gd name="connsiteY2" fmla="*/ 3366205 h 3366205"/>
              <a:gd name="connsiteX3" fmla="*/ 0 w 3719689"/>
              <a:gd name="connsiteY3" fmla="*/ 1492250 h 3366205"/>
              <a:gd name="connsiteX0" fmla="*/ 0 w 3905955"/>
              <a:gd name="connsiteY0" fmla="*/ 1938161 h 3812116"/>
              <a:gd name="connsiteX1" fmla="*/ 3905955 w 3905955"/>
              <a:gd name="connsiteY1" fmla="*/ 0 h 3812116"/>
              <a:gd name="connsiteX2" fmla="*/ 3719689 w 3905955"/>
              <a:gd name="connsiteY2" fmla="*/ 3812116 h 3812116"/>
              <a:gd name="connsiteX3" fmla="*/ 0 w 3905955"/>
              <a:gd name="connsiteY3" fmla="*/ 1938161 h 3812116"/>
              <a:gd name="connsiteX0" fmla="*/ 0 w 3905955"/>
              <a:gd name="connsiteY0" fmla="*/ 1938161 h 3496027"/>
              <a:gd name="connsiteX1" fmla="*/ 3905955 w 3905955"/>
              <a:gd name="connsiteY1" fmla="*/ 0 h 3496027"/>
              <a:gd name="connsiteX2" fmla="*/ 3900311 w 3905955"/>
              <a:gd name="connsiteY2" fmla="*/ 3496027 h 3496027"/>
              <a:gd name="connsiteX3" fmla="*/ 0 w 3905955"/>
              <a:gd name="connsiteY3" fmla="*/ 1938161 h 3496027"/>
              <a:gd name="connsiteX0" fmla="*/ 0 w 3900342"/>
              <a:gd name="connsiteY0" fmla="*/ 1830917 h 3388783"/>
              <a:gd name="connsiteX1" fmla="*/ 3821289 w 3900342"/>
              <a:gd name="connsiteY1" fmla="*/ 0 h 3388783"/>
              <a:gd name="connsiteX2" fmla="*/ 3900311 w 3900342"/>
              <a:gd name="connsiteY2" fmla="*/ 3388783 h 3388783"/>
              <a:gd name="connsiteX3" fmla="*/ 0 w 3900342"/>
              <a:gd name="connsiteY3" fmla="*/ 1830917 h 3388783"/>
              <a:gd name="connsiteX0" fmla="*/ 0 w 3900561"/>
              <a:gd name="connsiteY0" fmla="*/ 1932517 h 3490383"/>
              <a:gd name="connsiteX1" fmla="*/ 3894666 w 3900561"/>
              <a:gd name="connsiteY1" fmla="*/ 0 h 3490383"/>
              <a:gd name="connsiteX2" fmla="*/ 3900311 w 3900561"/>
              <a:gd name="connsiteY2" fmla="*/ 3490383 h 3490383"/>
              <a:gd name="connsiteX3" fmla="*/ 0 w 3900561"/>
              <a:gd name="connsiteY3" fmla="*/ 1932517 h 3490383"/>
              <a:gd name="connsiteX0" fmla="*/ 0 w 3895208"/>
              <a:gd name="connsiteY0" fmla="*/ 1932517 h 3908072"/>
              <a:gd name="connsiteX1" fmla="*/ 3894666 w 3895208"/>
              <a:gd name="connsiteY1" fmla="*/ 0 h 3908072"/>
              <a:gd name="connsiteX2" fmla="*/ 3894666 w 3895208"/>
              <a:gd name="connsiteY2" fmla="*/ 3908072 h 3908072"/>
              <a:gd name="connsiteX3" fmla="*/ 0 w 3895208"/>
              <a:gd name="connsiteY3" fmla="*/ 1932517 h 3908072"/>
            </a:gdLst>
            <a:ahLst/>
            <a:cxnLst>
              <a:cxn ang="0">
                <a:pos x="connsiteX0" y="connsiteY0"/>
              </a:cxn>
              <a:cxn ang="0">
                <a:pos x="connsiteX1" y="connsiteY1"/>
              </a:cxn>
              <a:cxn ang="0">
                <a:pos x="connsiteX2" y="connsiteY2"/>
              </a:cxn>
              <a:cxn ang="0">
                <a:pos x="connsiteX3" y="connsiteY3"/>
              </a:cxn>
            </a:cxnLst>
            <a:rect l="l" t="t" r="r" b="b"/>
            <a:pathLst>
              <a:path w="3895208" h="3908072">
                <a:moveTo>
                  <a:pt x="0" y="1932517"/>
                </a:moveTo>
                <a:lnTo>
                  <a:pt x="3894666" y="0"/>
                </a:lnTo>
                <a:cubicBezTo>
                  <a:pt x="3892785" y="1165342"/>
                  <a:pt x="3896547" y="2742730"/>
                  <a:pt x="3894666" y="3908072"/>
                </a:cubicBezTo>
                <a:lnTo>
                  <a:pt x="0" y="1932517"/>
                </a:lnTo>
                <a:close/>
              </a:path>
            </a:pathLst>
          </a:custGeom>
          <a:solidFill>
            <a:schemeClr val="accent6"/>
          </a:solidFill>
        </p:spPr>
        <p:txBody>
          <a:bodyPr anchor="ctr">
            <a:normAutofit/>
          </a:bodyPr>
          <a:lstStyle>
            <a:lvl1pPr marL="0" indent="0" algn="r">
              <a:spcBef>
                <a:spcPts val="500"/>
              </a:spcBef>
              <a:buFont typeface="Arial" panose="020B0604020202020204" pitchFamily="34" charset="0"/>
              <a:buNone/>
              <a:defRPr sz="1600"/>
            </a:lvl1pPr>
          </a:lstStyle>
          <a:p>
            <a:r>
              <a:rPr lang="de-DE" smtClean="0"/>
              <a:t>Bild durch Klicken auf Symbol hinzufügen</a:t>
            </a:r>
            <a:endParaRPr lang="de-DE" dirty="0"/>
          </a:p>
        </p:txBody>
      </p:sp>
      <p:sp>
        <p:nvSpPr>
          <p:cNvPr id="14" name="Bildplatzhalter 13">
            <a:extLst>
              <a:ext uri="{FF2B5EF4-FFF2-40B4-BE49-F238E27FC236}">
                <a16:creationId xmlns:a16="http://schemas.microsoft.com/office/drawing/2014/main" id="{307DC63A-7B6C-E443-8FD2-12E8BE98F005}"/>
              </a:ext>
            </a:extLst>
          </p:cNvPr>
          <p:cNvSpPr>
            <a:spLocks noGrp="1"/>
          </p:cNvSpPr>
          <p:nvPr>
            <p:ph type="pic" sz="quarter" idx="16"/>
          </p:nvPr>
        </p:nvSpPr>
        <p:spPr>
          <a:xfrm>
            <a:off x="6142614" y="1023853"/>
            <a:ext cx="2114407" cy="2121623"/>
          </a:xfrm>
          <a:custGeom>
            <a:avLst/>
            <a:gdLst>
              <a:gd name="connsiteX0" fmla="*/ 0 w 1614487"/>
              <a:gd name="connsiteY0" fmla="*/ 0 h 2119313"/>
              <a:gd name="connsiteX1" fmla="*/ 1614487 w 1614487"/>
              <a:gd name="connsiteY1" fmla="*/ 0 h 2119313"/>
              <a:gd name="connsiteX2" fmla="*/ 1614487 w 1614487"/>
              <a:gd name="connsiteY2" fmla="*/ 2119313 h 2119313"/>
              <a:gd name="connsiteX3" fmla="*/ 0 w 1614487"/>
              <a:gd name="connsiteY3" fmla="*/ 2119313 h 2119313"/>
              <a:gd name="connsiteX4" fmla="*/ 0 w 1614487"/>
              <a:gd name="connsiteY4" fmla="*/ 0 h 2119313"/>
              <a:gd name="connsiteX0" fmla="*/ 0 w 1614487"/>
              <a:gd name="connsiteY0" fmla="*/ 0 h 2119313"/>
              <a:gd name="connsiteX1" fmla="*/ 1614487 w 1614487"/>
              <a:gd name="connsiteY1" fmla="*/ 2119313 h 2119313"/>
              <a:gd name="connsiteX2" fmla="*/ 0 w 1614487"/>
              <a:gd name="connsiteY2" fmla="*/ 2119313 h 2119313"/>
              <a:gd name="connsiteX3" fmla="*/ 0 w 1614487"/>
              <a:gd name="connsiteY3" fmla="*/ 0 h 2119313"/>
              <a:gd name="connsiteX0" fmla="*/ 90054 w 1614487"/>
              <a:gd name="connsiteY0" fmla="*/ 0 h 2244004"/>
              <a:gd name="connsiteX1" fmla="*/ 1614487 w 1614487"/>
              <a:gd name="connsiteY1" fmla="*/ 2244004 h 2244004"/>
              <a:gd name="connsiteX2" fmla="*/ 0 w 1614487"/>
              <a:gd name="connsiteY2" fmla="*/ 2244004 h 2244004"/>
              <a:gd name="connsiteX3" fmla="*/ 90054 w 1614487"/>
              <a:gd name="connsiteY3" fmla="*/ 0 h 2244004"/>
              <a:gd name="connsiteX0" fmla="*/ 0 w 1524433"/>
              <a:gd name="connsiteY0" fmla="*/ 0 h 2244004"/>
              <a:gd name="connsiteX1" fmla="*/ 1524433 w 1524433"/>
              <a:gd name="connsiteY1" fmla="*/ 2244004 h 2244004"/>
              <a:gd name="connsiteX2" fmla="*/ 6927 w 1524433"/>
              <a:gd name="connsiteY2" fmla="*/ 2160877 h 2244004"/>
              <a:gd name="connsiteX3" fmla="*/ 0 w 1524433"/>
              <a:gd name="connsiteY3" fmla="*/ 0 h 2244004"/>
              <a:gd name="connsiteX0" fmla="*/ 0 w 2120179"/>
              <a:gd name="connsiteY0" fmla="*/ 0 h 2160877"/>
              <a:gd name="connsiteX1" fmla="*/ 2120179 w 2120179"/>
              <a:gd name="connsiteY1" fmla="*/ 1080223 h 2160877"/>
              <a:gd name="connsiteX2" fmla="*/ 6927 w 2120179"/>
              <a:gd name="connsiteY2" fmla="*/ 2160877 h 2160877"/>
              <a:gd name="connsiteX3" fmla="*/ 0 w 2120179"/>
              <a:gd name="connsiteY3" fmla="*/ 0 h 2160877"/>
              <a:gd name="connsiteX0" fmla="*/ 0 w 2120179"/>
              <a:gd name="connsiteY0" fmla="*/ 0 h 2147023"/>
              <a:gd name="connsiteX1" fmla="*/ 2120179 w 2120179"/>
              <a:gd name="connsiteY1" fmla="*/ 1080223 h 2147023"/>
              <a:gd name="connsiteX2" fmla="*/ 6927 w 2120179"/>
              <a:gd name="connsiteY2" fmla="*/ 2147023 h 2147023"/>
              <a:gd name="connsiteX3" fmla="*/ 0 w 2120179"/>
              <a:gd name="connsiteY3" fmla="*/ 0 h 2147023"/>
              <a:gd name="connsiteX0" fmla="*/ 6928 w 2127107"/>
              <a:gd name="connsiteY0" fmla="*/ 0 h 2147023"/>
              <a:gd name="connsiteX1" fmla="*/ 2127107 w 2127107"/>
              <a:gd name="connsiteY1" fmla="*/ 1080223 h 2147023"/>
              <a:gd name="connsiteX2" fmla="*/ 0 w 2127107"/>
              <a:gd name="connsiteY2" fmla="*/ 2147023 h 2147023"/>
              <a:gd name="connsiteX3" fmla="*/ 6928 w 2127107"/>
              <a:gd name="connsiteY3" fmla="*/ 0 h 2147023"/>
              <a:gd name="connsiteX0" fmla="*/ 338 w 2120517"/>
              <a:gd name="connsiteY0" fmla="*/ 0 h 2147023"/>
              <a:gd name="connsiteX1" fmla="*/ 2120517 w 2120517"/>
              <a:gd name="connsiteY1" fmla="*/ 1080223 h 2147023"/>
              <a:gd name="connsiteX2" fmla="*/ 6110 w 2120517"/>
              <a:gd name="connsiteY2" fmla="*/ 2147023 h 2147023"/>
              <a:gd name="connsiteX3" fmla="*/ 338 w 2120517"/>
              <a:gd name="connsiteY3" fmla="*/ 0 h 2147023"/>
              <a:gd name="connsiteX0" fmla="*/ 35503 w 2114407"/>
              <a:gd name="connsiteY0" fmla="*/ 0 h 2004148"/>
              <a:gd name="connsiteX1" fmla="*/ 2114407 w 2114407"/>
              <a:gd name="connsiteY1" fmla="*/ 937348 h 2004148"/>
              <a:gd name="connsiteX2" fmla="*/ 0 w 2114407"/>
              <a:gd name="connsiteY2" fmla="*/ 2004148 h 2004148"/>
              <a:gd name="connsiteX3" fmla="*/ 35503 w 2114407"/>
              <a:gd name="connsiteY3" fmla="*/ 0 h 2004148"/>
              <a:gd name="connsiteX0" fmla="*/ 6928 w 2114407"/>
              <a:gd name="connsiteY0" fmla="*/ 0 h 2121623"/>
              <a:gd name="connsiteX1" fmla="*/ 2114407 w 2114407"/>
              <a:gd name="connsiteY1" fmla="*/ 1054823 h 2121623"/>
              <a:gd name="connsiteX2" fmla="*/ 0 w 2114407"/>
              <a:gd name="connsiteY2" fmla="*/ 2121623 h 2121623"/>
              <a:gd name="connsiteX3" fmla="*/ 6928 w 2114407"/>
              <a:gd name="connsiteY3" fmla="*/ 0 h 2121623"/>
            </a:gdLst>
            <a:ahLst/>
            <a:cxnLst>
              <a:cxn ang="0">
                <a:pos x="connsiteX0" y="connsiteY0"/>
              </a:cxn>
              <a:cxn ang="0">
                <a:pos x="connsiteX1" y="connsiteY1"/>
              </a:cxn>
              <a:cxn ang="0">
                <a:pos x="connsiteX2" y="connsiteY2"/>
              </a:cxn>
              <a:cxn ang="0">
                <a:pos x="connsiteX3" y="connsiteY3"/>
              </a:cxn>
            </a:cxnLst>
            <a:rect l="l" t="t" r="r" b="b"/>
            <a:pathLst>
              <a:path w="2114407" h="2121623">
                <a:moveTo>
                  <a:pt x="6928" y="0"/>
                </a:moveTo>
                <a:lnTo>
                  <a:pt x="2114407" y="1054823"/>
                </a:lnTo>
                <a:lnTo>
                  <a:pt x="0" y="2121623"/>
                </a:lnTo>
                <a:cubicBezTo>
                  <a:pt x="2309" y="1405949"/>
                  <a:pt x="4619" y="715674"/>
                  <a:pt x="6928" y="0"/>
                </a:cubicBezTo>
                <a:close/>
              </a:path>
            </a:pathLst>
          </a:custGeom>
          <a:solidFill>
            <a:schemeClr val="accent6"/>
          </a:solidFill>
        </p:spPr>
        <p:txBody>
          <a:bodyPr anchor="ctr">
            <a:normAutofit/>
          </a:bodyPr>
          <a:lstStyle>
            <a:lvl1pPr marL="0" indent="0" algn="l">
              <a:lnSpc>
                <a:spcPct val="100000"/>
              </a:lnSpc>
              <a:spcBef>
                <a:spcPts val="100"/>
              </a:spcBef>
              <a:buFont typeface="Arial" panose="020B0604020202020204" pitchFamily="34" charset="0"/>
              <a:buNone/>
              <a:defRPr sz="1400"/>
            </a:lvl1pPr>
          </a:lstStyle>
          <a:p>
            <a:r>
              <a:rPr lang="de-DE" dirty="0" smtClean="0"/>
              <a:t>Bild durch Klicken auf Symbol hinzufügen</a:t>
            </a:r>
            <a:endParaRPr lang="de-DE" dirty="0"/>
          </a:p>
        </p:txBody>
      </p:sp>
    </p:spTree>
    <p:extLst>
      <p:ext uri="{BB962C8B-B14F-4D97-AF65-F5344CB8AC3E}">
        <p14:creationId xmlns:p14="http://schemas.microsoft.com/office/powerpoint/2010/main" val="197783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und Bild Quadra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0824" y="2213003"/>
            <a:ext cx="4228968" cy="2228368"/>
          </a:xfrm>
        </p:spPr>
        <p:txBody>
          <a:bodyPr lIns="0" tIns="0" rIns="0" bIns="0">
            <a:noAutofit/>
          </a:bodyPr>
          <a:lstStyle>
            <a:lvl1pPr marL="243450">
              <a:defRPr/>
            </a:lvl1pPr>
            <a:lvl2pPr>
              <a:defRPr/>
            </a:lvl2pPr>
            <a:lvl3pPr>
              <a:defRPr/>
            </a:lvl3pPr>
            <a:lvl4pPr>
              <a:defRPr/>
            </a:lvl4pPr>
            <a:lvl5pPr>
              <a:defRPr/>
            </a:lvl5pPr>
          </a:lstStyle>
          <a:p>
            <a:pPr lvl="0"/>
            <a:r>
              <a:rPr lang="de-DE" smtClean="0"/>
              <a:t>Formatvorlagen des Textmasters bearbeiten</a:t>
            </a:r>
          </a:p>
        </p:txBody>
      </p:sp>
      <p:sp>
        <p:nvSpPr>
          <p:cNvPr id="9" name="Textplatzhalter 8">
            <a:extLst>
              <a:ext uri="{FF2B5EF4-FFF2-40B4-BE49-F238E27FC236}">
                <a16:creationId xmlns:a16="http://schemas.microsoft.com/office/drawing/2014/main" id="{701916FA-D5D3-3649-805F-88EF80C0F85B}"/>
              </a:ext>
            </a:extLst>
          </p:cNvPr>
          <p:cNvSpPr>
            <a:spLocks noGrp="1"/>
          </p:cNvSpPr>
          <p:nvPr>
            <p:ph type="body" sz="quarter" idx="13" hasCustomPrompt="1"/>
          </p:nvPr>
        </p:nvSpPr>
        <p:spPr>
          <a:xfrm>
            <a:off x="250825" y="1579389"/>
            <a:ext cx="4228967" cy="495300"/>
          </a:xfrm>
        </p:spPr>
        <p:txBody>
          <a:bodyPr lIns="0" tIns="0" rIns="0" bIns="0" anchor="ctr" anchorCtr="0">
            <a:noAutofit/>
          </a:bodyPr>
          <a:lstStyle>
            <a:lvl1pPr marL="0" indent="0">
              <a:buNone/>
              <a:defRPr sz="2400" b="0" i="0" spc="100" baseline="0">
                <a:latin typeface="Meta Head IGM Cond Light" panose="02000506030000020004" pitchFamily="2" charset="77"/>
              </a:defRPr>
            </a:lvl1pPr>
          </a:lstStyle>
          <a:p>
            <a:r>
              <a:rPr lang="de-DE" dirty="0"/>
              <a:t>Unterzeile einfügen</a:t>
            </a:r>
          </a:p>
        </p:txBody>
      </p:sp>
      <p:sp>
        <p:nvSpPr>
          <p:cNvPr id="11" name="Bildplatzhalter 9">
            <a:extLst>
              <a:ext uri="{FF2B5EF4-FFF2-40B4-BE49-F238E27FC236}">
                <a16:creationId xmlns:a16="http://schemas.microsoft.com/office/drawing/2014/main" id="{38FCB7D0-646F-AF48-A2B8-12A09927B98A}"/>
              </a:ext>
            </a:extLst>
          </p:cNvPr>
          <p:cNvSpPr>
            <a:spLocks noGrp="1"/>
          </p:cNvSpPr>
          <p:nvPr>
            <p:ph type="pic" sz="quarter" idx="14"/>
          </p:nvPr>
        </p:nvSpPr>
        <p:spPr>
          <a:xfrm>
            <a:off x="4745736" y="1080001"/>
            <a:ext cx="4147439" cy="3361632"/>
          </a:xfrm>
          <a:solidFill>
            <a:schemeClr val="accent6"/>
          </a:solidFill>
        </p:spPr>
        <p:txBody>
          <a:bodyPr lIns="0" tIns="0" rIns="0" bIns="0" anchor="ctr">
            <a:noAutofit/>
          </a:bodyPr>
          <a:lstStyle>
            <a:lvl1pPr marL="0" indent="0" algn="ctr">
              <a:buNone/>
              <a:defRPr/>
            </a:lvl1pPr>
          </a:lstStyle>
          <a:p>
            <a:r>
              <a:rPr lang="de-DE" smtClean="0"/>
              <a:t>Bild durch Klicken auf Symbol hinzufügen</a:t>
            </a:r>
            <a:endParaRPr lang="de-DE" dirty="0"/>
          </a:p>
        </p:txBody>
      </p:sp>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
        <p:nvSpPr>
          <p:cNvPr id="12" name="Title 1">
            <a:extLst>
              <a:ext uri="{FF2B5EF4-FFF2-40B4-BE49-F238E27FC236}">
                <a16:creationId xmlns:a16="http://schemas.microsoft.com/office/drawing/2014/main" id="{B6248DF6-2726-DD4A-A7E5-C91F48E303A9}"/>
              </a:ext>
            </a:extLst>
          </p:cNvPr>
          <p:cNvSpPr>
            <a:spLocks noGrp="1"/>
          </p:cNvSpPr>
          <p:nvPr>
            <p:ph type="title" hasCustomPrompt="1"/>
          </p:nvPr>
        </p:nvSpPr>
        <p:spPr>
          <a:xfrm>
            <a:off x="250825" y="1080000"/>
            <a:ext cx="4228967" cy="472175"/>
          </a:xfrm>
        </p:spPr>
        <p:txBody>
          <a:bodyPr/>
          <a:lstStyle>
            <a:lvl1pPr>
              <a:defRPr spc="200" baseline="0"/>
            </a:lvl1pPr>
          </a:lstStyle>
          <a:p>
            <a:r>
              <a:rPr lang="de-DE" dirty="0"/>
              <a:t>TITEL BEARBEITEN</a:t>
            </a:r>
            <a:endParaRPr lang="en-US" dirty="0"/>
          </a:p>
        </p:txBody>
      </p:sp>
    </p:spTree>
    <p:extLst>
      <p:ext uri="{BB962C8B-B14F-4D97-AF65-F5344CB8AC3E}">
        <p14:creationId xmlns:p14="http://schemas.microsoft.com/office/powerpoint/2010/main" val="3852051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Bild">
    <p:spTree>
      <p:nvGrpSpPr>
        <p:cNvPr id="1" name=""/>
        <p:cNvGrpSpPr/>
        <p:nvPr/>
      </p:nvGrpSpPr>
      <p:grpSpPr>
        <a:xfrm>
          <a:off x="0" y="0"/>
          <a:ext cx="0" cy="0"/>
          <a:chOff x="0" y="0"/>
          <a:chExt cx="0" cy="0"/>
        </a:xfrm>
      </p:grpSpPr>
      <p:sp>
        <p:nvSpPr>
          <p:cNvPr id="11" name="Bildplatzhalter 9">
            <a:extLst>
              <a:ext uri="{FF2B5EF4-FFF2-40B4-BE49-F238E27FC236}">
                <a16:creationId xmlns:a16="http://schemas.microsoft.com/office/drawing/2014/main" id="{38FCB7D0-646F-AF48-A2B8-12A09927B98A}"/>
              </a:ext>
            </a:extLst>
          </p:cNvPr>
          <p:cNvSpPr>
            <a:spLocks noGrp="1"/>
          </p:cNvSpPr>
          <p:nvPr>
            <p:ph type="pic" sz="quarter" idx="14"/>
          </p:nvPr>
        </p:nvSpPr>
        <p:spPr>
          <a:xfrm>
            <a:off x="250032" y="1080001"/>
            <a:ext cx="8643144" cy="3361632"/>
          </a:xfrm>
          <a:solidFill>
            <a:schemeClr val="accent6"/>
          </a:solidFill>
        </p:spPr>
        <p:txBody>
          <a:bodyPr lIns="0" tIns="0" rIns="0" bIns="0" anchor="ctr">
            <a:noAutofit/>
          </a:bodyPr>
          <a:lstStyle>
            <a:lvl1pPr marL="0" indent="0" algn="ctr">
              <a:buNone/>
              <a:defRPr/>
            </a:lvl1pPr>
          </a:lstStyle>
          <a:p>
            <a:r>
              <a:rPr lang="de-DE" smtClean="0"/>
              <a:t>Bild durch Klicken auf Symbol hinzufügen</a:t>
            </a:r>
            <a:endParaRPr lang="de-DE" dirty="0"/>
          </a:p>
        </p:txBody>
      </p:sp>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Tree>
    <p:extLst>
      <p:ext uri="{BB962C8B-B14F-4D97-AF65-F5344CB8AC3E}">
        <p14:creationId xmlns:p14="http://schemas.microsoft.com/office/powerpoint/2010/main" val="603064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und Smartart">
    <p:spTree>
      <p:nvGrpSpPr>
        <p:cNvPr id="1" name=""/>
        <p:cNvGrpSpPr/>
        <p:nvPr/>
      </p:nvGrpSpPr>
      <p:grpSpPr>
        <a:xfrm>
          <a:off x="0" y="0"/>
          <a:ext cx="0" cy="0"/>
          <a:chOff x="0" y="0"/>
          <a:chExt cx="0" cy="0"/>
        </a:xfrm>
      </p:grpSpPr>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
        <p:nvSpPr>
          <p:cNvPr id="12" name="Title 1">
            <a:extLst>
              <a:ext uri="{FF2B5EF4-FFF2-40B4-BE49-F238E27FC236}">
                <a16:creationId xmlns:a16="http://schemas.microsoft.com/office/drawing/2014/main" id="{B6248DF6-2726-DD4A-A7E5-C91F48E303A9}"/>
              </a:ext>
            </a:extLst>
          </p:cNvPr>
          <p:cNvSpPr>
            <a:spLocks noGrp="1"/>
          </p:cNvSpPr>
          <p:nvPr>
            <p:ph type="title" hasCustomPrompt="1"/>
          </p:nvPr>
        </p:nvSpPr>
        <p:spPr>
          <a:xfrm>
            <a:off x="250825" y="250349"/>
            <a:ext cx="4228967" cy="472175"/>
          </a:xfrm>
        </p:spPr>
        <p:txBody>
          <a:bodyPr/>
          <a:lstStyle>
            <a:lvl1pPr>
              <a:defRPr spc="200" baseline="0"/>
            </a:lvl1pPr>
          </a:lstStyle>
          <a:p>
            <a:r>
              <a:rPr lang="de-DE" dirty="0"/>
              <a:t>TITEL BEARBEITEN</a:t>
            </a:r>
            <a:endParaRPr lang="en-US" dirty="0"/>
          </a:p>
        </p:txBody>
      </p:sp>
      <p:sp>
        <p:nvSpPr>
          <p:cNvPr id="13" name="SmartArt-Platzhalter 3">
            <a:extLst>
              <a:ext uri="{FF2B5EF4-FFF2-40B4-BE49-F238E27FC236}">
                <a16:creationId xmlns:a16="http://schemas.microsoft.com/office/drawing/2014/main" id="{55665241-B298-6C48-8846-F34E0522A230}"/>
              </a:ext>
            </a:extLst>
          </p:cNvPr>
          <p:cNvSpPr>
            <a:spLocks noGrp="1"/>
          </p:cNvSpPr>
          <p:nvPr>
            <p:ph type="dgm" sz="quarter" idx="15"/>
          </p:nvPr>
        </p:nvSpPr>
        <p:spPr>
          <a:xfrm>
            <a:off x="250825" y="1132964"/>
            <a:ext cx="8642350" cy="3308861"/>
          </a:xfrm>
        </p:spPr>
        <p:txBody>
          <a:bodyPr/>
          <a:lstStyle>
            <a:lvl1pPr marL="0" indent="0">
              <a:buNone/>
              <a:defRPr/>
            </a:lvl1pPr>
          </a:lstStyle>
          <a:p>
            <a:r>
              <a:rPr lang="de-DE" smtClean="0"/>
              <a:t>Klicken Sie auf das Symbol, um die SmartArt-Grafik hinzuzufügen</a:t>
            </a:r>
            <a:endParaRPr lang="de-DE" dirty="0"/>
          </a:p>
        </p:txBody>
      </p:sp>
    </p:spTree>
    <p:extLst>
      <p:ext uri="{BB962C8B-B14F-4D97-AF65-F5344CB8AC3E}">
        <p14:creationId xmlns:p14="http://schemas.microsoft.com/office/powerpoint/2010/main" val="928277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Tree>
    <p:extLst>
      <p:ext uri="{BB962C8B-B14F-4D97-AF65-F5344CB8AC3E}">
        <p14:creationId xmlns:p14="http://schemas.microsoft.com/office/powerpoint/2010/main" val="812010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0825" y="1365774"/>
            <a:ext cx="7722401" cy="454025"/>
          </a:xfrm>
          <a:prstGeom prst="rect">
            <a:avLst/>
          </a:prstGeom>
        </p:spPr>
        <p:txBody>
          <a:bodyPr vert="horz" lIns="0" tIns="0" rIns="0" bIns="0" rtlCol="0" anchor="t" anchorCtr="0">
            <a:noAutofit/>
          </a:bodyPr>
          <a:lstStyle/>
          <a:p>
            <a:r>
              <a:rPr lang="de-DE" dirty="0"/>
              <a:t>TITEL BEARBEITEN</a:t>
            </a:r>
            <a:endParaRPr lang="en-US" dirty="0"/>
          </a:p>
        </p:txBody>
      </p:sp>
      <p:sp>
        <p:nvSpPr>
          <p:cNvPr id="3" name="Text Placeholder 2"/>
          <p:cNvSpPr>
            <a:spLocks noGrp="1"/>
          </p:cNvSpPr>
          <p:nvPr>
            <p:ph type="body" idx="1"/>
          </p:nvPr>
        </p:nvSpPr>
        <p:spPr>
          <a:xfrm>
            <a:off x="250825" y="1979525"/>
            <a:ext cx="8642349" cy="265319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13">
            <a:extLst>
              <a:ext uri="{FF2B5EF4-FFF2-40B4-BE49-F238E27FC236}">
                <a16:creationId xmlns:a16="http://schemas.microsoft.com/office/drawing/2014/main" id="{70113CA0-0DD7-9548-B4A8-43615A11C389}"/>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8173175" y="238618"/>
            <a:ext cx="720000" cy="720000"/>
          </a:xfrm>
          <a:prstGeom prst="rect">
            <a:avLst/>
          </a:prstGeom>
        </p:spPr>
      </p:pic>
      <p:sp>
        <p:nvSpPr>
          <p:cNvPr id="13" name="Textfeld 12">
            <a:extLst>
              <a:ext uri="{FF2B5EF4-FFF2-40B4-BE49-F238E27FC236}">
                <a16:creationId xmlns:a16="http://schemas.microsoft.com/office/drawing/2014/main" id="{61566813-E909-A142-B31F-03FCE51CCD4D}"/>
              </a:ext>
            </a:extLst>
          </p:cNvPr>
          <p:cNvSpPr txBox="1"/>
          <p:nvPr userDrawn="1"/>
        </p:nvSpPr>
        <p:spPr>
          <a:xfrm>
            <a:off x="6115050" y="4636168"/>
            <a:ext cx="2784031" cy="461665"/>
          </a:xfrm>
          <a:prstGeom prst="rect">
            <a:avLst/>
          </a:prstGeom>
          <a:noFill/>
        </p:spPr>
        <p:txBody>
          <a:bodyPr wrap="square" lIns="0" tIns="0" rIns="0" bIns="0" rtlCol="0">
            <a:spAutoFit/>
          </a:bodyPr>
          <a:lstStyle/>
          <a:p>
            <a:pPr algn="r"/>
            <a:r>
              <a:rPr lang="de-DE" sz="1000" b="0" i="0" kern="1200" dirty="0">
                <a:solidFill>
                  <a:srgbClr val="3C3C3B"/>
                </a:solidFill>
                <a:effectLst/>
                <a:latin typeface="Meta IGM" panose="02000503040000020004" pitchFamily="2" charset="0"/>
                <a:ea typeface="+mn-ea"/>
                <a:cs typeface="+mn-cs"/>
              </a:rPr>
              <a:t>IG </a:t>
            </a:r>
            <a:r>
              <a:rPr lang="de-DE" sz="1000" b="0" i="0" kern="1200" dirty="0" smtClean="0">
                <a:solidFill>
                  <a:srgbClr val="3C3C3B"/>
                </a:solidFill>
                <a:effectLst/>
                <a:latin typeface="Meta IGM" panose="02000503040000020004" pitchFamily="2" charset="0"/>
                <a:ea typeface="+mn-ea"/>
                <a:cs typeface="+mn-cs"/>
              </a:rPr>
              <a:t>Metall</a:t>
            </a:r>
          </a:p>
          <a:p>
            <a:pPr algn="r"/>
            <a:r>
              <a:rPr lang="de-DE" sz="1000" b="1" i="0" kern="1200" dirty="0" smtClean="0">
                <a:solidFill>
                  <a:srgbClr val="3C3C3B"/>
                </a:solidFill>
                <a:effectLst/>
                <a:latin typeface="Meta IGM" panose="02000503040000020004" pitchFamily="2" charset="0"/>
                <a:ea typeface="+mn-ea"/>
                <a:cs typeface="+mn-cs"/>
              </a:rPr>
              <a:t>FB Betriebspolitik</a:t>
            </a:r>
            <a:endParaRPr lang="de-DE" sz="1000" b="1" i="0" kern="1200" dirty="0">
              <a:solidFill>
                <a:srgbClr val="3C3C3B"/>
              </a:solidFill>
              <a:effectLst/>
              <a:latin typeface="Meta IGM" panose="02000503040000020004" pitchFamily="2" charset="0"/>
              <a:ea typeface="+mn-ea"/>
              <a:cs typeface="+mn-cs"/>
            </a:endParaRPr>
          </a:p>
          <a:p>
            <a:pPr algn="r"/>
            <a:r>
              <a:rPr lang="de-DE" sz="1000" b="1" i="0" kern="1200" dirty="0" smtClean="0">
                <a:solidFill>
                  <a:srgbClr val="3C3C3B"/>
                </a:solidFill>
                <a:effectLst/>
                <a:latin typeface="Meta IGM" panose="02000503040000020004" pitchFamily="2" charset="0"/>
                <a:ea typeface="+mn-ea"/>
                <a:cs typeface="+mn-cs"/>
              </a:rPr>
              <a:t>FB Sozialpolitik</a:t>
            </a:r>
            <a:endParaRPr lang="de-DE" sz="1000" b="1" i="0" kern="1200" dirty="0">
              <a:solidFill>
                <a:srgbClr val="3C3C3B"/>
              </a:solidFill>
              <a:effectLst/>
              <a:latin typeface="Meta IGM" panose="02000503040000020004" pitchFamily="2" charset="0"/>
              <a:ea typeface="+mn-ea"/>
              <a:cs typeface="+mn-cs"/>
            </a:endParaRPr>
          </a:p>
        </p:txBody>
      </p:sp>
    </p:spTree>
    <p:extLst>
      <p:ext uri="{BB962C8B-B14F-4D97-AF65-F5344CB8AC3E}">
        <p14:creationId xmlns:p14="http://schemas.microsoft.com/office/powerpoint/2010/main" val="2581257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77" r:id="rId5"/>
    <p:sldLayoutId id="2147483675" r:id="rId6"/>
    <p:sldLayoutId id="2147483678" r:id="rId7"/>
    <p:sldLayoutId id="2147483676" r:id="rId8"/>
    <p:sldLayoutId id="2147483679" r:id="rId9"/>
    <p:sldLayoutId id="2147483674" r:id="rId10"/>
    <p:sldLayoutId id="2147483681" r:id="rId11"/>
    <p:sldLayoutId id="2147483698" r:id="rId12"/>
  </p:sldLayoutIdLst>
  <p:timing>
    <p:tnLst>
      <p:par>
        <p:cTn id="1" dur="indefinite" restart="never" nodeType="tmRoot"/>
      </p:par>
    </p:tnLst>
  </p:timing>
  <p:hf sldNum="0" hdr="0" dt="0"/>
  <p:txStyles>
    <p:titleStyle>
      <a:lvl1pPr algn="l" defTabSz="685800" rtl="0" eaLnBrk="1" latinLnBrk="0" hangingPunct="1">
        <a:lnSpc>
          <a:spcPct val="90000"/>
        </a:lnSpc>
        <a:spcBef>
          <a:spcPct val="0"/>
        </a:spcBef>
        <a:buNone/>
        <a:defRPr sz="2800" b="1" i="0" kern="1200" cap="all" spc="200" baseline="0">
          <a:solidFill>
            <a:srgbClr val="E3051B"/>
          </a:solidFill>
          <a:latin typeface="Meta Head IGM Cond Black" panose="02000506030000020004" pitchFamily="2" charset="77"/>
          <a:ea typeface="+mj-ea"/>
          <a:cs typeface="+mj-cs"/>
        </a:defRPr>
      </a:lvl1pPr>
    </p:titleStyle>
    <p:bodyStyle>
      <a:lvl1pPr marL="171450" indent="-243450" algn="l" defTabSz="685800" rtl="0" eaLnBrk="1" latinLnBrk="0" hangingPunct="1">
        <a:lnSpc>
          <a:spcPct val="90000"/>
        </a:lnSpc>
        <a:spcBef>
          <a:spcPts val="750"/>
        </a:spcBef>
        <a:buSzPct val="90000"/>
        <a:buFontTx/>
        <a:buBlip>
          <a:blip r:embed="rId15"/>
        </a:buBlip>
        <a:defRPr sz="1800" b="0" i="0" kern="1200">
          <a:solidFill>
            <a:srgbClr val="3C3C3B"/>
          </a:solidFill>
          <a:latin typeface="Meta IGM" panose="02000503040000020004" pitchFamily="2" charset="0"/>
          <a:ea typeface="+mn-ea"/>
          <a:cs typeface="+mn-cs"/>
        </a:defRPr>
      </a:lvl1pPr>
      <a:lvl2pPr marL="514350" indent="-243450" algn="l" defTabSz="685800" rtl="0" eaLnBrk="1" latinLnBrk="0" hangingPunct="1">
        <a:lnSpc>
          <a:spcPct val="90000"/>
        </a:lnSpc>
        <a:spcBef>
          <a:spcPts val="375"/>
        </a:spcBef>
        <a:buSzPct val="90000"/>
        <a:buFontTx/>
        <a:buBlip>
          <a:blip r:embed="rId15"/>
        </a:buBlip>
        <a:defRPr sz="1800" b="0" i="0" kern="1200">
          <a:solidFill>
            <a:srgbClr val="3C3C3B"/>
          </a:solidFill>
          <a:latin typeface="Meta IGM" panose="02000503040000020004" pitchFamily="2" charset="0"/>
          <a:ea typeface="+mn-ea"/>
          <a:cs typeface="+mn-cs"/>
        </a:defRPr>
      </a:lvl2pPr>
      <a:lvl3pPr marL="785250" indent="-243450" algn="l" defTabSz="685800" rtl="0" eaLnBrk="1" latinLnBrk="0" hangingPunct="1">
        <a:lnSpc>
          <a:spcPct val="90000"/>
        </a:lnSpc>
        <a:spcBef>
          <a:spcPts val="375"/>
        </a:spcBef>
        <a:buSzPct val="90000"/>
        <a:buFontTx/>
        <a:buBlip>
          <a:blip r:embed="rId15"/>
        </a:buBlip>
        <a:defRPr sz="1800" b="0" i="0" kern="1200">
          <a:solidFill>
            <a:srgbClr val="3C3C3B"/>
          </a:solidFill>
          <a:latin typeface="Meta IGM" panose="02000503040000020004" pitchFamily="2" charset="0"/>
          <a:ea typeface="+mn-ea"/>
          <a:cs typeface="+mn-cs"/>
        </a:defRPr>
      </a:lvl3pPr>
      <a:lvl4pPr marL="1056150" indent="-243450" algn="l" defTabSz="685800" rtl="0" eaLnBrk="1" latinLnBrk="0" hangingPunct="1">
        <a:lnSpc>
          <a:spcPct val="90000"/>
        </a:lnSpc>
        <a:spcBef>
          <a:spcPts val="375"/>
        </a:spcBef>
        <a:buSzPct val="90000"/>
        <a:buFontTx/>
        <a:buBlip>
          <a:blip r:embed="rId15"/>
        </a:buBlip>
        <a:defRPr sz="1800" b="0" i="0" kern="1200">
          <a:solidFill>
            <a:srgbClr val="3C3C3B"/>
          </a:solidFill>
          <a:latin typeface="Meta IGM" panose="02000503040000020004" pitchFamily="2" charset="0"/>
          <a:ea typeface="+mn-ea"/>
          <a:cs typeface="+mn-cs"/>
        </a:defRPr>
      </a:lvl4pPr>
      <a:lvl5pPr marL="1327050" indent="-243450" algn="l" defTabSz="685800" rtl="0" eaLnBrk="1" latinLnBrk="0" hangingPunct="1">
        <a:lnSpc>
          <a:spcPct val="90000"/>
        </a:lnSpc>
        <a:spcBef>
          <a:spcPts val="375"/>
        </a:spcBef>
        <a:buFontTx/>
        <a:buBlip>
          <a:blip r:embed="rId15"/>
        </a:buBlip>
        <a:defRPr sz="1800" b="0" i="0" kern="1200">
          <a:solidFill>
            <a:srgbClr val="3C3C3B"/>
          </a:solidFill>
          <a:latin typeface="Meta IGM" panose="02000503040000020004"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800" b="0" i="0" kern="1200">
          <a:solidFill>
            <a:srgbClr val="3C3C3B"/>
          </a:solidFill>
          <a:latin typeface="Meta IGM" panose="02000503040000020004" pitchFamily="2" charset="0"/>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guide id="3" pos="158">
          <p15:clr>
            <a:srgbClr val="F26B43"/>
          </p15:clr>
        </p15:guide>
        <p15:guide id="4" pos="5602">
          <p15:clr>
            <a:srgbClr val="F26B43"/>
          </p15:clr>
        </p15:guide>
        <p15:guide id="5" orient="horz" pos="146">
          <p15:clr>
            <a:srgbClr val="F26B43"/>
          </p15:clr>
        </p15:guide>
        <p15:guide id="6" orient="horz" pos="309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hyperlink" Target="https://www.arbeitsagentur.de/datei/kug050-2016_ba014803.pdf" TargetMode="Externa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87385" y="1591418"/>
            <a:ext cx="4859057" cy="2524062"/>
          </a:xfrm>
        </p:spPr>
        <p:txBody>
          <a:bodyPr/>
          <a:lstStyle/>
          <a:p>
            <a:r>
              <a:rPr lang="de-DE" sz="3200" dirty="0"/>
              <a:t>5</a:t>
            </a:r>
            <a:r>
              <a:rPr lang="de-DE" sz="3200" dirty="0" smtClean="0"/>
              <a:t>. Kurzarbeitergeld</a:t>
            </a:r>
            <a:endParaRPr lang="de-DE" sz="3200" dirty="0"/>
          </a:p>
        </p:txBody>
      </p:sp>
    </p:spTree>
    <p:extLst>
      <p:ext uri="{BB962C8B-B14F-4D97-AF65-F5344CB8AC3E}">
        <p14:creationId xmlns:p14="http://schemas.microsoft.com/office/powerpoint/2010/main" val="34742115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4" y="218940"/>
            <a:ext cx="8642349" cy="454025"/>
          </a:xfrm>
        </p:spPr>
        <p:txBody>
          <a:bodyPr/>
          <a:lstStyle/>
          <a:p>
            <a:pPr lvl="0">
              <a:spcBef>
                <a:spcPts val="750"/>
              </a:spcBef>
              <a:buSzPct val="90000"/>
            </a:pPr>
            <a:r>
              <a:rPr lang="de-DE" dirty="0" smtClean="0"/>
              <a:t>Erhöhung des </a:t>
            </a:r>
            <a:r>
              <a:rPr lang="de-DE" dirty="0" err="1" smtClean="0"/>
              <a:t>Kug</a:t>
            </a:r>
            <a:r>
              <a:rPr lang="de-DE" dirty="0" smtClean="0"/>
              <a:t> nach § 421 c Abs. 2 SGB III</a:t>
            </a:r>
            <a:br>
              <a:rPr lang="de-DE" dirty="0" smtClean="0"/>
            </a:br>
            <a:r>
              <a:rPr lang="de-DE" dirty="0" smtClean="0"/>
              <a:t/>
            </a:r>
            <a:br>
              <a:rPr lang="de-DE" dirty="0" smtClean="0"/>
            </a:br>
            <a:r>
              <a:rPr lang="de-DE" sz="2100" b="0" cap="none" spc="100" dirty="0" smtClean="0">
                <a:latin typeface="Calibri" panose="020F0502020204030204" pitchFamily="34" charset="0"/>
                <a:ea typeface="+mn-ea"/>
                <a:cs typeface="Calibri" panose="020F0502020204030204" pitchFamily="34" charset="0"/>
              </a:rPr>
              <a:t>Voraussetzungen </a:t>
            </a:r>
            <a:r>
              <a:rPr lang="de-DE" sz="2100" b="0" cap="none" spc="100" dirty="0">
                <a:latin typeface="Calibri" panose="020F0502020204030204" pitchFamily="34" charset="0"/>
                <a:ea typeface="+mn-ea"/>
                <a:cs typeface="Calibri" panose="020F0502020204030204" pitchFamily="34" charset="0"/>
              </a:rPr>
              <a:t>für die </a:t>
            </a:r>
            <a:r>
              <a:rPr lang="de-DE" sz="2100" b="0" cap="none" spc="100" dirty="0" smtClean="0">
                <a:latin typeface="Calibri" panose="020F0502020204030204" pitchFamily="34" charset="0"/>
                <a:ea typeface="+mn-ea"/>
                <a:cs typeface="Calibri" panose="020F0502020204030204" pitchFamily="34" charset="0"/>
              </a:rPr>
              <a:t>Erhöhung: „ab dem 4. bzw.7. Bezugsmonat“</a:t>
            </a:r>
            <a:r>
              <a:rPr lang="de-DE" sz="2100" b="0" cap="none" spc="100" dirty="0">
                <a:latin typeface="Calibri" panose="020F0502020204030204" pitchFamily="34" charset="0"/>
                <a:ea typeface="+mn-ea"/>
                <a:cs typeface="Calibri" panose="020F0502020204030204" pitchFamily="34" charset="0"/>
              </a:rPr>
              <a:t/>
            </a:r>
            <a:br>
              <a:rPr lang="de-DE" sz="2100" b="0" cap="none" spc="100" dirty="0">
                <a:latin typeface="Calibri" panose="020F0502020204030204" pitchFamily="34" charset="0"/>
                <a:ea typeface="+mn-ea"/>
                <a:cs typeface="Calibri" panose="020F0502020204030204" pitchFamily="34" charset="0"/>
              </a:rPr>
            </a:br>
            <a:endParaRPr lang="de-DE" dirty="0"/>
          </a:p>
        </p:txBody>
      </p:sp>
      <p:sp>
        <p:nvSpPr>
          <p:cNvPr id="3" name="Inhaltsplatzhalter 2"/>
          <p:cNvSpPr>
            <a:spLocks noGrp="1"/>
          </p:cNvSpPr>
          <p:nvPr>
            <p:ph idx="1"/>
          </p:nvPr>
        </p:nvSpPr>
        <p:spPr>
          <a:xfrm>
            <a:off x="250825" y="1622290"/>
            <a:ext cx="8642349" cy="2984586"/>
          </a:xfrm>
        </p:spPr>
        <p:txBody>
          <a:bodyPr>
            <a:normAutofit/>
          </a:bodyPr>
          <a:lstStyle/>
          <a:p>
            <a:endParaRPr lang="de-DE" dirty="0" smtClean="0"/>
          </a:p>
          <a:p>
            <a:r>
              <a:rPr lang="de-DE" dirty="0" smtClean="0"/>
              <a:t>Es werden Kurzarbeitsmonate frühestens ab dem März 2020 für die Frage gezählt, ab wann der 4. bzw. 7 Monat beginnt</a:t>
            </a:r>
          </a:p>
          <a:p>
            <a:r>
              <a:rPr lang="de-DE" dirty="0" smtClean="0">
                <a:solidFill>
                  <a:schemeClr val="tx2">
                    <a:lumMod val="50000"/>
                  </a:schemeClr>
                </a:solidFill>
              </a:rPr>
              <a:t>„</a:t>
            </a:r>
            <a:r>
              <a:rPr lang="de-DE" dirty="0">
                <a:solidFill>
                  <a:schemeClr val="tx2">
                    <a:lumMod val="50000"/>
                  </a:schemeClr>
                </a:solidFill>
              </a:rPr>
              <a:t>Bezugsmonat“ ist ein </a:t>
            </a:r>
            <a:r>
              <a:rPr lang="de-DE" dirty="0" smtClean="0">
                <a:solidFill>
                  <a:schemeClr val="tx2">
                    <a:lumMod val="50000"/>
                  </a:schemeClr>
                </a:solidFill>
              </a:rPr>
              <a:t>Monat auch dann, </a:t>
            </a:r>
            <a:r>
              <a:rPr lang="de-DE" dirty="0">
                <a:solidFill>
                  <a:schemeClr val="tx2">
                    <a:lumMod val="50000"/>
                  </a:schemeClr>
                </a:solidFill>
              </a:rPr>
              <a:t>wenn in ihm nur ein Tag mit Kurzarbeit vorkam.  </a:t>
            </a:r>
            <a:endParaRPr lang="de-DE" dirty="0" smtClean="0">
              <a:solidFill>
                <a:schemeClr val="tx2">
                  <a:lumMod val="50000"/>
                </a:schemeClr>
              </a:solidFill>
            </a:endParaRPr>
          </a:p>
          <a:p>
            <a:r>
              <a:rPr lang="de-DE" dirty="0" smtClean="0"/>
              <a:t>Die Monate mit Kurzarbeit vor dem 4. bzw. 7. Bezugsmonat müssen nicht zusammenhängend sein</a:t>
            </a:r>
          </a:p>
          <a:p>
            <a:r>
              <a:rPr lang="de-DE" dirty="0" smtClean="0"/>
              <a:t>Bei der Frage, was der 4. bzw. 7. Bezugsmonat ist, kommt es auf die individuelle Zeit des Kurzarbeitergeldbezuges des jeweiligen Beschäftigten an, nicht darauf, ab wann der Betrieb (die Betriebsabteilung) Kurzarbeit angemeldet hat.</a:t>
            </a:r>
          </a:p>
          <a:p>
            <a:endParaRPr lang="de-DE" dirty="0" smtClean="0"/>
          </a:p>
          <a:p>
            <a:endParaRPr lang="de-DE" dirty="0"/>
          </a:p>
        </p:txBody>
      </p:sp>
    </p:spTree>
    <p:extLst>
      <p:ext uri="{BB962C8B-B14F-4D97-AF65-F5344CB8AC3E}">
        <p14:creationId xmlns:p14="http://schemas.microsoft.com/office/powerpoint/2010/main" val="27012634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4" y="356100"/>
            <a:ext cx="8642349" cy="454025"/>
          </a:xfrm>
        </p:spPr>
        <p:txBody>
          <a:bodyPr/>
          <a:lstStyle/>
          <a:p>
            <a:r>
              <a:rPr lang="de-DE" dirty="0"/>
              <a:t>Erhöhung des </a:t>
            </a:r>
            <a:r>
              <a:rPr lang="de-DE" dirty="0" err="1"/>
              <a:t>Kug</a:t>
            </a:r>
            <a:r>
              <a:rPr lang="de-DE" dirty="0"/>
              <a:t> nach § 421 c Abs. 2 SGB III</a:t>
            </a:r>
          </a:p>
        </p:txBody>
      </p:sp>
      <p:sp>
        <p:nvSpPr>
          <p:cNvPr id="3" name="Inhaltsplatzhalter 2"/>
          <p:cNvSpPr>
            <a:spLocks noGrp="1"/>
          </p:cNvSpPr>
          <p:nvPr>
            <p:ph idx="1"/>
          </p:nvPr>
        </p:nvSpPr>
        <p:spPr>
          <a:xfrm>
            <a:off x="250825" y="1348740"/>
            <a:ext cx="8642349" cy="3657600"/>
          </a:xfrm>
        </p:spPr>
        <p:txBody>
          <a:bodyPr>
            <a:normAutofit fontScale="92500" lnSpcReduction="10000"/>
          </a:bodyPr>
          <a:lstStyle/>
          <a:p>
            <a:pPr marL="1350" indent="0">
              <a:buNone/>
            </a:pPr>
            <a:r>
              <a:rPr lang="de-DE" dirty="0" smtClean="0">
                <a:latin typeface="+mn-lt"/>
              </a:rPr>
              <a:t>Eine Erhöhung findet nur statt, wenn </a:t>
            </a:r>
            <a:r>
              <a:rPr lang="de-DE" u="sng" dirty="0" smtClean="0">
                <a:latin typeface="+mn-lt"/>
              </a:rPr>
              <a:t>die </a:t>
            </a:r>
            <a:r>
              <a:rPr lang="de-DE" u="sng" dirty="0">
                <a:latin typeface="+mn-lt"/>
              </a:rPr>
              <a:t>Differenz zwischen Soll- und Ist-Entgelt </a:t>
            </a:r>
            <a:r>
              <a:rPr lang="de-DE" dirty="0">
                <a:latin typeface="+mn-lt"/>
              </a:rPr>
              <a:t>im jeweiligen Bezugsmonat </a:t>
            </a:r>
            <a:r>
              <a:rPr lang="de-DE" u="sng" dirty="0" smtClean="0">
                <a:latin typeface="+mn-lt"/>
              </a:rPr>
              <a:t>mindestens </a:t>
            </a:r>
            <a:r>
              <a:rPr lang="de-DE" u="sng" dirty="0">
                <a:latin typeface="+mn-lt"/>
              </a:rPr>
              <a:t>50 Prozent </a:t>
            </a:r>
            <a:r>
              <a:rPr lang="de-DE" u="sng" dirty="0" smtClean="0">
                <a:latin typeface="+mn-lt"/>
              </a:rPr>
              <a:t>beträgt.</a:t>
            </a:r>
          </a:p>
          <a:p>
            <a:r>
              <a:rPr lang="de-DE" dirty="0" smtClean="0">
                <a:latin typeface="+mn-lt"/>
              </a:rPr>
              <a:t>Bei dieser Differenz geht es </a:t>
            </a:r>
            <a:r>
              <a:rPr lang="de-DE" u="sng" dirty="0" smtClean="0">
                <a:latin typeface="+mn-lt"/>
              </a:rPr>
              <a:t>nicht</a:t>
            </a:r>
            <a:r>
              <a:rPr lang="de-DE" dirty="0" smtClean="0">
                <a:latin typeface="+mn-lt"/>
              </a:rPr>
              <a:t> um die </a:t>
            </a:r>
            <a:r>
              <a:rPr lang="de-DE" u="sng" dirty="0" smtClean="0">
                <a:latin typeface="+mn-lt"/>
              </a:rPr>
              <a:t>Nettoentgeltdifferenz</a:t>
            </a:r>
            <a:r>
              <a:rPr lang="de-DE" dirty="0" smtClean="0">
                <a:latin typeface="+mn-lt"/>
              </a:rPr>
              <a:t> aus § 106 SGB III,</a:t>
            </a:r>
            <a:r>
              <a:rPr lang="de-DE" dirty="0">
                <a:latin typeface="+mn-lt"/>
              </a:rPr>
              <a:t> </a:t>
            </a:r>
            <a:r>
              <a:rPr lang="de-DE" dirty="0" smtClean="0">
                <a:latin typeface="+mn-lt"/>
              </a:rPr>
              <a:t>jedoch wird sie aus dem in § 106 SGB III </a:t>
            </a:r>
            <a:r>
              <a:rPr lang="de-DE" dirty="0" err="1" smtClean="0">
                <a:latin typeface="+mn-lt"/>
              </a:rPr>
              <a:t>legaldefinierten</a:t>
            </a:r>
            <a:r>
              <a:rPr lang="de-DE" dirty="0" smtClean="0">
                <a:latin typeface="+mn-lt"/>
              </a:rPr>
              <a:t> Sollentgelt und </a:t>
            </a:r>
            <a:r>
              <a:rPr lang="de-DE" dirty="0" err="1" smtClean="0">
                <a:latin typeface="+mn-lt"/>
              </a:rPr>
              <a:t>Istentgelt</a:t>
            </a:r>
            <a:r>
              <a:rPr lang="de-DE" dirty="0" smtClean="0">
                <a:latin typeface="+mn-lt"/>
              </a:rPr>
              <a:t> errechnet:</a:t>
            </a:r>
          </a:p>
          <a:p>
            <a:pPr lvl="1"/>
            <a:r>
              <a:rPr lang="de-DE" sz="1600" dirty="0"/>
              <a:t>Soll-Entgelt ist das Bruttoarbeitsentgelt, das die Arbeitnehmerin oder der Arbeitnehmer ohne den Arbeitsausfall in dem Anspruchszeitraum erzielt hätte, vermindert um Entgelt für </a:t>
            </a:r>
            <a:r>
              <a:rPr lang="de-DE" sz="1600" dirty="0" smtClean="0"/>
              <a:t>Mehrarbeit.</a:t>
            </a:r>
          </a:p>
          <a:p>
            <a:pPr lvl="1"/>
            <a:r>
              <a:rPr lang="de-DE" sz="1600" dirty="0"/>
              <a:t>Ist-Entgelt ist das Bruttoarbeitsentgelt, das die Arbeitnehmerin oder der Arbeitnehmer in dem Anspruchszeitraum tatsächlich erzielt hat, zuzüglich aller zustehenden Entgeltanteile</a:t>
            </a:r>
            <a:r>
              <a:rPr lang="de-DE" sz="1600" dirty="0" smtClean="0"/>
              <a:t>. </a:t>
            </a:r>
          </a:p>
          <a:p>
            <a:pPr lvl="1"/>
            <a:r>
              <a:rPr lang="de-DE" sz="1600" u="sng" dirty="0"/>
              <a:t>Dabei gilt auch hier: </a:t>
            </a:r>
            <a:r>
              <a:rPr lang="de-DE" sz="1600" dirty="0"/>
              <a:t>Arbeitsentgelt, das einmalig gezahlt wird, bleibt bei der Berechnung von Soll-Entgelt und Ist-Entgelt außer Betracht. </a:t>
            </a:r>
            <a:r>
              <a:rPr lang="de-DE" sz="1600" dirty="0" smtClean="0"/>
              <a:t>Ebenso wie die sonstigen Berechnungshinweise zu Soll- und </a:t>
            </a:r>
            <a:r>
              <a:rPr lang="de-DE" sz="1600" dirty="0" err="1" smtClean="0"/>
              <a:t>Istentgelt</a:t>
            </a:r>
            <a:r>
              <a:rPr lang="de-DE" sz="1600" dirty="0" smtClean="0"/>
              <a:t> (Folie 45,46)</a:t>
            </a:r>
          </a:p>
          <a:p>
            <a:pPr lvl="1"/>
            <a:r>
              <a:rPr lang="de-DE" sz="1600" dirty="0"/>
              <a:t>Für die Berechnung der Differenz zwischen Soll- und Ist-Entgelt ist das Soll- und </a:t>
            </a:r>
            <a:r>
              <a:rPr lang="de-DE" sz="1600" dirty="0" smtClean="0"/>
              <a:t>Ist-Entgelt heranzuziehen</a:t>
            </a:r>
            <a:r>
              <a:rPr lang="de-DE" sz="1600" dirty="0"/>
              <a:t>, das </a:t>
            </a:r>
            <a:r>
              <a:rPr lang="de-DE" sz="1600" dirty="0" err="1"/>
              <a:t>ungerundet</a:t>
            </a:r>
            <a:r>
              <a:rPr lang="de-DE" sz="1600" dirty="0"/>
              <a:t> in der Abrechnungsliste (</a:t>
            </a:r>
            <a:r>
              <a:rPr lang="de-DE" sz="1600" dirty="0" err="1"/>
              <a:t>Kug</a:t>
            </a:r>
            <a:r>
              <a:rPr lang="de-DE" sz="1600" dirty="0"/>
              <a:t> 108) in Spalte 4 und </a:t>
            </a:r>
            <a:r>
              <a:rPr lang="de-DE" sz="1600" dirty="0" smtClean="0"/>
              <a:t>5 eingetragen wird. Die </a:t>
            </a:r>
            <a:r>
              <a:rPr lang="de-DE" sz="1600" dirty="0"/>
              <a:t>Tabellen zur Berechnung des Kurzarbeitergeldes </a:t>
            </a:r>
            <a:r>
              <a:rPr lang="de-DE" sz="1600" dirty="0" err="1"/>
              <a:t>Kug</a:t>
            </a:r>
            <a:r>
              <a:rPr lang="de-DE" sz="1600" dirty="0"/>
              <a:t> 050 und </a:t>
            </a:r>
            <a:r>
              <a:rPr lang="de-DE" sz="1600" dirty="0" err="1"/>
              <a:t>Kug</a:t>
            </a:r>
            <a:r>
              <a:rPr lang="de-DE" sz="1600" dirty="0"/>
              <a:t> 051 werden um </a:t>
            </a:r>
            <a:r>
              <a:rPr lang="de-DE" sz="1600" dirty="0" smtClean="0"/>
              <a:t>die neuen </a:t>
            </a:r>
            <a:r>
              <a:rPr lang="de-DE" sz="1600" dirty="0"/>
              <a:t>Leistungssätze </a:t>
            </a:r>
            <a:r>
              <a:rPr lang="de-DE" sz="1600" dirty="0" smtClean="0"/>
              <a:t>ergänzt (aus der Weisung der BA).</a:t>
            </a:r>
          </a:p>
        </p:txBody>
      </p:sp>
      <p:sp>
        <p:nvSpPr>
          <p:cNvPr id="4" name="Textplatzhalter 3"/>
          <p:cNvSpPr>
            <a:spLocks noGrp="1"/>
          </p:cNvSpPr>
          <p:nvPr>
            <p:ph type="body" sz="quarter" idx="13"/>
          </p:nvPr>
        </p:nvSpPr>
        <p:spPr>
          <a:xfrm>
            <a:off x="250823" y="906780"/>
            <a:ext cx="8642349" cy="495300"/>
          </a:xfrm>
        </p:spPr>
        <p:txBody>
          <a:bodyPr/>
          <a:lstStyle/>
          <a:p>
            <a:r>
              <a:rPr lang="de-DE" dirty="0" smtClean="0">
                <a:solidFill>
                  <a:srgbClr val="E3051B"/>
                </a:solidFill>
              </a:rPr>
              <a:t>Voraussetzungen für die Erhöhung: Differenz…von mindestens 50 % </a:t>
            </a:r>
            <a:endParaRPr lang="de-DE" dirty="0">
              <a:solidFill>
                <a:srgbClr val="E3051B"/>
              </a:solidFill>
            </a:endParaRPr>
          </a:p>
        </p:txBody>
      </p:sp>
    </p:spTree>
    <p:extLst>
      <p:ext uri="{BB962C8B-B14F-4D97-AF65-F5344CB8AC3E}">
        <p14:creationId xmlns:p14="http://schemas.microsoft.com/office/powerpoint/2010/main" val="2330020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4" y="234180"/>
            <a:ext cx="8642349" cy="454025"/>
          </a:xfrm>
        </p:spPr>
        <p:txBody>
          <a:bodyPr/>
          <a:lstStyle/>
          <a:p>
            <a:r>
              <a:rPr lang="de-DE" dirty="0"/>
              <a:t>Erhöhung des </a:t>
            </a:r>
            <a:r>
              <a:rPr lang="de-DE" dirty="0" err="1"/>
              <a:t>Kug</a:t>
            </a:r>
            <a:r>
              <a:rPr lang="de-DE" dirty="0"/>
              <a:t> nach § 421 c Abs. 2 SGB III</a:t>
            </a:r>
          </a:p>
        </p:txBody>
      </p:sp>
      <p:sp>
        <p:nvSpPr>
          <p:cNvPr id="3" name="Inhaltsplatzhalter 2"/>
          <p:cNvSpPr>
            <a:spLocks noGrp="1"/>
          </p:cNvSpPr>
          <p:nvPr>
            <p:ph idx="1"/>
          </p:nvPr>
        </p:nvSpPr>
        <p:spPr>
          <a:xfrm>
            <a:off x="205738" y="1308568"/>
            <a:ext cx="8687436" cy="3110010"/>
          </a:xfrm>
        </p:spPr>
        <p:txBody>
          <a:bodyPr>
            <a:normAutofit lnSpcReduction="10000"/>
          </a:bodyPr>
          <a:lstStyle/>
          <a:p>
            <a:pPr marL="1350" lvl="0" indent="0">
              <a:buNone/>
            </a:pPr>
            <a:r>
              <a:rPr lang="de-DE" dirty="0">
                <a:latin typeface="Meta IGM"/>
              </a:rPr>
              <a:t>Eine Erhöhung findet nur statt, wenn die Differenz zwischen Soll- und Ist-Entgelt</a:t>
            </a:r>
            <a:r>
              <a:rPr lang="de-DE" u="sng" dirty="0">
                <a:latin typeface="Meta IGM"/>
              </a:rPr>
              <a:t> im jeweiligen Bezugsmonat </a:t>
            </a:r>
            <a:r>
              <a:rPr lang="de-DE" dirty="0">
                <a:latin typeface="Meta IGM"/>
              </a:rPr>
              <a:t>mindestens 50 Prozent </a:t>
            </a:r>
            <a:r>
              <a:rPr lang="de-DE" dirty="0" smtClean="0">
                <a:latin typeface="Meta IGM"/>
              </a:rPr>
              <a:t>beträgt</a:t>
            </a:r>
          </a:p>
          <a:p>
            <a:pPr marL="1350" lvl="0" indent="0">
              <a:buNone/>
            </a:pPr>
            <a:endParaRPr lang="de-DE" dirty="0" smtClean="0">
              <a:latin typeface="Meta IGM"/>
            </a:endParaRPr>
          </a:p>
          <a:p>
            <a:pPr lvl="0"/>
            <a:r>
              <a:rPr lang="de-DE" dirty="0" smtClean="0">
                <a:latin typeface="Meta IGM"/>
              </a:rPr>
              <a:t>Das </a:t>
            </a:r>
            <a:r>
              <a:rPr lang="de-DE" dirty="0">
                <a:latin typeface="Meta IGM"/>
              </a:rPr>
              <a:t>bedeutet, dass in jedem Bezugsmonat, für den das erhöhte Kurzarbeitergeld bezogen werden soll, die Differenz zwischen Soll- und </a:t>
            </a:r>
            <a:r>
              <a:rPr lang="de-DE" dirty="0" err="1">
                <a:latin typeface="Meta IGM"/>
              </a:rPr>
              <a:t>Istentgelt</a:t>
            </a:r>
            <a:r>
              <a:rPr lang="de-DE" dirty="0">
                <a:latin typeface="Meta IGM"/>
              </a:rPr>
              <a:t> von mindestens 50 Prozent vorliegen muss</a:t>
            </a:r>
            <a:r>
              <a:rPr lang="de-DE" dirty="0" smtClean="0">
                <a:latin typeface="Meta IGM"/>
              </a:rPr>
              <a:t>.</a:t>
            </a:r>
          </a:p>
          <a:p>
            <a:pPr lvl="0"/>
            <a:r>
              <a:rPr lang="de-DE" dirty="0" smtClean="0">
                <a:latin typeface="Meta IGM"/>
              </a:rPr>
              <a:t>Also z.B. auch im 5. oder 6. Monat. Ist das nicht der Fall, dann wird in diesen Monaten das Kurzarbeitergeld nur in „normaler“ Höhe nach § 106 SGB III berechnet.</a:t>
            </a:r>
          </a:p>
          <a:p>
            <a:pPr lvl="0"/>
            <a:r>
              <a:rPr lang="de-DE" dirty="0" smtClean="0">
                <a:latin typeface="Meta IGM"/>
              </a:rPr>
              <a:t>Die weitere Erhöhung ab dem 7. Monat setzt nicht voraus, dass überhaupt in den Monaten mit Kurzarbeitergeldbezug 4-6 die Differenz zwischen Soll- und </a:t>
            </a:r>
            <a:r>
              <a:rPr lang="de-DE" dirty="0" err="1" smtClean="0">
                <a:latin typeface="Meta IGM"/>
              </a:rPr>
              <a:t>Istentgelt</a:t>
            </a:r>
            <a:r>
              <a:rPr lang="de-DE" dirty="0" smtClean="0">
                <a:latin typeface="Meta IGM"/>
              </a:rPr>
              <a:t> mindestens 50 % betragen haben muss und damit die Erhöhung um 70% bzw.77 % stattgefunden haben muss.</a:t>
            </a:r>
            <a:endParaRPr lang="de-DE" dirty="0">
              <a:latin typeface="Meta IGM"/>
            </a:endParaRPr>
          </a:p>
          <a:p>
            <a:endParaRPr lang="de-DE" dirty="0"/>
          </a:p>
        </p:txBody>
      </p:sp>
      <p:sp>
        <p:nvSpPr>
          <p:cNvPr id="4" name="Textplatzhalter 3"/>
          <p:cNvSpPr>
            <a:spLocks noGrp="1"/>
          </p:cNvSpPr>
          <p:nvPr>
            <p:ph type="body" sz="quarter" idx="13"/>
          </p:nvPr>
        </p:nvSpPr>
        <p:spPr>
          <a:xfrm>
            <a:off x="250825" y="750736"/>
            <a:ext cx="8642349" cy="495300"/>
          </a:xfrm>
        </p:spPr>
        <p:txBody>
          <a:bodyPr/>
          <a:lstStyle/>
          <a:p>
            <a:pPr lvl="0"/>
            <a:r>
              <a:rPr lang="de-DE" dirty="0">
                <a:solidFill>
                  <a:srgbClr val="E3051B"/>
                </a:solidFill>
              </a:rPr>
              <a:t>Voraussetzungen für die Erhöhung: im jeweiligen Bezugsmonat </a:t>
            </a:r>
            <a:endParaRPr lang="de-DE" dirty="0"/>
          </a:p>
        </p:txBody>
      </p:sp>
    </p:spTree>
    <p:extLst>
      <p:ext uri="{BB962C8B-B14F-4D97-AF65-F5344CB8AC3E}">
        <p14:creationId xmlns:p14="http://schemas.microsoft.com/office/powerpoint/2010/main" val="27647329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solidFill>
                  <a:schemeClr val="accent3"/>
                </a:solidFill>
              </a:rPr>
              <a:t>Beispiel 1</a:t>
            </a:r>
            <a:endParaRPr lang="de-DE" dirty="0">
              <a:solidFill>
                <a:schemeClr val="accent3"/>
              </a:solidFill>
            </a:endParaRPr>
          </a:p>
        </p:txBody>
      </p:sp>
      <p:sp>
        <p:nvSpPr>
          <p:cNvPr id="5" name="Inhaltsplatzhalter 4"/>
          <p:cNvSpPr>
            <a:spLocks noGrp="1"/>
          </p:cNvSpPr>
          <p:nvPr>
            <p:ph idx="14"/>
          </p:nvPr>
        </p:nvSpPr>
        <p:spPr>
          <a:xfrm>
            <a:off x="250824" y="795867"/>
            <a:ext cx="4262402" cy="3801880"/>
          </a:xfrm>
        </p:spPr>
        <p:txBody>
          <a:bodyPr anchor="ctr">
            <a:normAutofit/>
          </a:bodyPr>
          <a:lstStyle/>
          <a:p>
            <a:r>
              <a:rPr lang="de-DE" sz="1500" b="1" dirty="0"/>
              <a:t>März, April, </a:t>
            </a:r>
            <a:r>
              <a:rPr lang="de-DE" sz="1500" b="1" dirty="0" smtClean="0"/>
              <a:t>Mai 2020</a:t>
            </a:r>
            <a:r>
              <a:rPr lang="de-DE" sz="1500" dirty="0" smtClean="0"/>
              <a:t/>
            </a:r>
            <a:br>
              <a:rPr lang="de-DE" sz="1500" dirty="0" smtClean="0"/>
            </a:br>
            <a:r>
              <a:rPr lang="de-DE" sz="1500" dirty="0"/>
              <a:t>=Kurzarbeit im Umfang 10% </a:t>
            </a:r>
            <a:r>
              <a:rPr lang="de-DE" sz="1500" dirty="0" smtClean="0"/>
              <a:t/>
            </a:r>
            <a:br>
              <a:rPr lang="de-DE" sz="1500" dirty="0" smtClean="0"/>
            </a:br>
            <a:r>
              <a:rPr lang="de-DE" sz="1500" dirty="0" smtClean="0"/>
              <a:t>= </a:t>
            </a:r>
            <a:r>
              <a:rPr lang="de-DE" sz="1500" dirty="0" err="1" smtClean="0"/>
              <a:t>KuG</a:t>
            </a:r>
            <a:r>
              <a:rPr lang="de-DE" sz="1500" dirty="0" smtClean="0"/>
              <a:t>-Satz von 60%</a:t>
            </a:r>
          </a:p>
          <a:p>
            <a:r>
              <a:rPr lang="de-DE" sz="1500" b="1" dirty="0" smtClean="0"/>
              <a:t>Juni 2020</a:t>
            </a:r>
            <a:r>
              <a:rPr lang="de-DE" sz="1500" dirty="0" smtClean="0"/>
              <a:t/>
            </a:r>
            <a:br>
              <a:rPr lang="de-DE" sz="1500" dirty="0" smtClean="0"/>
            </a:br>
            <a:r>
              <a:rPr lang="de-DE" sz="1500" dirty="0" smtClean="0"/>
              <a:t>= </a:t>
            </a:r>
            <a:r>
              <a:rPr lang="de-DE" sz="1500" dirty="0"/>
              <a:t>Kurzarbeit im Umfang </a:t>
            </a:r>
            <a:r>
              <a:rPr lang="de-DE" sz="1500" dirty="0" smtClean="0"/>
              <a:t>55</a:t>
            </a:r>
            <a:r>
              <a:rPr lang="de-DE" sz="1500" dirty="0"/>
              <a:t>% </a:t>
            </a:r>
            <a:r>
              <a:rPr lang="de-DE" sz="1500" dirty="0" smtClean="0"/>
              <a:t/>
            </a:r>
            <a:br>
              <a:rPr lang="de-DE" sz="1500" dirty="0" smtClean="0"/>
            </a:br>
            <a:r>
              <a:rPr lang="de-DE" sz="1500" dirty="0"/>
              <a:t>= </a:t>
            </a:r>
            <a:r>
              <a:rPr lang="de-DE" sz="1500" dirty="0" smtClean="0"/>
              <a:t>Differenz Soll/Ist-Entgelt 50</a:t>
            </a:r>
            <a:r>
              <a:rPr lang="de-DE" sz="1500" dirty="0"/>
              <a:t>%</a:t>
            </a:r>
            <a:r>
              <a:rPr lang="de-DE" sz="1500" dirty="0" smtClean="0"/>
              <a:t/>
            </a:r>
            <a:br>
              <a:rPr lang="de-DE" sz="1500" dirty="0" smtClean="0"/>
            </a:br>
            <a:r>
              <a:rPr lang="de-DE" sz="1500" dirty="0" smtClean="0"/>
              <a:t>= </a:t>
            </a:r>
            <a:r>
              <a:rPr lang="de-DE" sz="1500" dirty="0" err="1" smtClean="0"/>
              <a:t>KuG</a:t>
            </a:r>
            <a:r>
              <a:rPr lang="de-DE" sz="1500" dirty="0" smtClean="0"/>
              <a:t>-Satz von </a:t>
            </a:r>
            <a:r>
              <a:rPr lang="de-DE" sz="1500" dirty="0"/>
              <a:t>70 % der Nettoentgeltdifferenz im Bezugsmonat </a:t>
            </a:r>
            <a:r>
              <a:rPr lang="de-DE" sz="1500" dirty="0" smtClean="0"/>
              <a:t>Juni</a:t>
            </a:r>
          </a:p>
          <a:p>
            <a:r>
              <a:rPr lang="de-DE" sz="1500" b="1" dirty="0" smtClean="0"/>
              <a:t>Juli 2020</a:t>
            </a:r>
            <a:r>
              <a:rPr lang="de-DE" sz="1500" dirty="0" smtClean="0"/>
              <a:t/>
            </a:r>
            <a:br>
              <a:rPr lang="de-DE" sz="1500" dirty="0" smtClean="0"/>
            </a:br>
            <a:r>
              <a:rPr lang="de-DE" sz="1500" dirty="0" smtClean="0"/>
              <a:t>= keine Kurzarbeit</a:t>
            </a:r>
          </a:p>
        </p:txBody>
      </p:sp>
      <p:graphicFrame>
        <p:nvGraphicFramePr>
          <p:cNvPr id="6" name="Inhaltsplatzhalter 6"/>
          <p:cNvGraphicFramePr>
            <a:graphicFrameLocks noGrp="1"/>
          </p:cNvGraphicFramePr>
          <p:nvPr>
            <p:ph idx="1"/>
            <p:extLst>
              <p:ext uri="{D42A27DB-BD31-4B8C-83A1-F6EECF244321}">
                <p14:modId xmlns:p14="http://schemas.microsoft.com/office/powerpoint/2010/main" val="399466474"/>
              </p:ext>
            </p:extLst>
          </p:nvPr>
        </p:nvGraphicFramePr>
        <p:xfrm>
          <a:off x="4630738" y="1005217"/>
          <a:ext cx="4262437" cy="3287383"/>
        </p:xfrm>
        <a:graphic>
          <a:graphicData uri="http://schemas.openxmlformats.org/drawingml/2006/chart">
            <c:chart xmlns:c="http://schemas.openxmlformats.org/drawingml/2006/chart" xmlns:r="http://schemas.openxmlformats.org/officeDocument/2006/relationships" r:id="rId2"/>
          </a:graphicData>
        </a:graphic>
      </p:graphicFrame>
      <p:sp>
        <p:nvSpPr>
          <p:cNvPr id="2" name="Rechteck 1"/>
          <p:cNvSpPr/>
          <p:nvPr/>
        </p:nvSpPr>
        <p:spPr>
          <a:xfrm>
            <a:off x="250825" y="609217"/>
            <a:ext cx="7917464" cy="715581"/>
          </a:xfrm>
          <a:prstGeom prst="rect">
            <a:avLst/>
          </a:prstGeom>
        </p:spPr>
        <p:txBody>
          <a:bodyPr wrap="square">
            <a:spAutoFit/>
          </a:bodyPr>
          <a:lstStyle/>
          <a:p>
            <a:r>
              <a:rPr lang="de-DE" dirty="0">
                <a:solidFill>
                  <a:srgbClr val="3C3C3B"/>
                </a:solidFill>
              </a:rPr>
              <a:t>Die Beispiele beziehen sich auf eine Person ohne Kinder im Sinne des EStG. Mit „Differenz“ ist der Differenzbetrag zwischen dem Soll- und dem </a:t>
            </a:r>
            <a:r>
              <a:rPr lang="de-DE" dirty="0" err="1">
                <a:solidFill>
                  <a:srgbClr val="3C3C3B"/>
                </a:solidFill>
              </a:rPr>
              <a:t>Istentgelt</a:t>
            </a:r>
            <a:r>
              <a:rPr lang="de-DE" dirty="0">
                <a:solidFill>
                  <a:srgbClr val="3C3C3B"/>
                </a:solidFill>
              </a:rPr>
              <a:t> nach § 421s Abs. 2 S. 1 , letzter Halbsatz SGB III gemeint.</a:t>
            </a:r>
          </a:p>
        </p:txBody>
      </p:sp>
      <p:sp>
        <p:nvSpPr>
          <p:cNvPr id="7" name="Rechteck 6"/>
          <p:cNvSpPr/>
          <p:nvPr/>
        </p:nvSpPr>
        <p:spPr>
          <a:xfrm>
            <a:off x="250824" y="4219426"/>
            <a:ext cx="7284509" cy="715581"/>
          </a:xfrm>
          <a:prstGeom prst="rect">
            <a:avLst/>
          </a:prstGeom>
        </p:spPr>
        <p:txBody>
          <a:bodyPr wrap="square">
            <a:spAutoFit/>
          </a:bodyPr>
          <a:lstStyle/>
          <a:p>
            <a:r>
              <a:rPr lang="de-DE" dirty="0">
                <a:solidFill>
                  <a:srgbClr val="3C3C3B"/>
                </a:solidFill>
              </a:rPr>
              <a:t>Es spielt keine Rolle, wie hoch die Differenz in den Monaten vor dem 4. Monat (7. Monat) war. Sie könnte auch z.B. bei 10 % gelegen haben. Wichtig ist, dass es Monate mit Kurzarbeitergeldbezug waren.</a:t>
            </a:r>
          </a:p>
        </p:txBody>
      </p:sp>
    </p:spTree>
    <p:extLst>
      <p:ext uri="{BB962C8B-B14F-4D97-AF65-F5344CB8AC3E}">
        <p14:creationId xmlns:p14="http://schemas.microsoft.com/office/powerpoint/2010/main" val="2233677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solidFill>
                  <a:schemeClr val="accent2"/>
                </a:solidFill>
              </a:rPr>
              <a:t>Beispiel 2</a:t>
            </a:r>
            <a:endParaRPr lang="de-DE" dirty="0">
              <a:solidFill>
                <a:schemeClr val="accent2"/>
              </a:solidFill>
            </a:endParaRPr>
          </a:p>
        </p:txBody>
      </p:sp>
      <p:sp>
        <p:nvSpPr>
          <p:cNvPr id="5" name="Inhaltsplatzhalter 4"/>
          <p:cNvSpPr>
            <a:spLocks noGrp="1"/>
          </p:cNvSpPr>
          <p:nvPr>
            <p:ph idx="14"/>
          </p:nvPr>
        </p:nvSpPr>
        <p:spPr/>
        <p:txBody>
          <a:bodyPr anchor="ctr">
            <a:normAutofit fontScale="92500" lnSpcReduction="10000"/>
          </a:bodyPr>
          <a:lstStyle/>
          <a:p>
            <a:r>
              <a:rPr lang="de-DE" sz="1500" b="1" dirty="0" smtClean="0"/>
              <a:t>März, April, Mai 2020</a:t>
            </a:r>
            <a:r>
              <a:rPr lang="de-DE" sz="1500" dirty="0" smtClean="0"/>
              <a:t/>
            </a:r>
            <a:br>
              <a:rPr lang="de-DE" sz="1500" dirty="0" smtClean="0"/>
            </a:br>
            <a:r>
              <a:rPr lang="de-DE" sz="1500" dirty="0" smtClean="0"/>
              <a:t>= Kurzarbeit im Umfang 10%</a:t>
            </a:r>
            <a:br>
              <a:rPr lang="de-DE" sz="1500" dirty="0" smtClean="0"/>
            </a:br>
            <a:r>
              <a:rPr lang="de-DE" sz="1500" dirty="0" smtClean="0"/>
              <a:t>= </a:t>
            </a:r>
            <a:r>
              <a:rPr lang="de-DE" sz="1500" dirty="0" err="1" smtClean="0"/>
              <a:t>KuG</a:t>
            </a:r>
            <a:r>
              <a:rPr lang="de-DE" sz="1500" dirty="0" smtClean="0"/>
              <a:t>-Satz von 60%</a:t>
            </a:r>
          </a:p>
          <a:p>
            <a:r>
              <a:rPr lang="de-DE" sz="1500" b="1" dirty="0" smtClean="0"/>
              <a:t>Juni 2020</a:t>
            </a:r>
            <a:r>
              <a:rPr lang="de-DE" sz="1500" dirty="0" smtClean="0"/>
              <a:t/>
            </a:r>
            <a:br>
              <a:rPr lang="de-DE" sz="1500" dirty="0" smtClean="0"/>
            </a:br>
            <a:r>
              <a:rPr lang="de-DE" sz="1500" dirty="0" smtClean="0"/>
              <a:t>= Kurzarbeit im Umfang 55%</a:t>
            </a:r>
            <a:br>
              <a:rPr lang="de-DE" sz="1500" dirty="0" smtClean="0"/>
            </a:br>
            <a:r>
              <a:rPr lang="de-DE" sz="1500" dirty="0" smtClean="0"/>
              <a:t>= Differenz Soll/Ist-Entgelt 50% </a:t>
            </a:r>
            <a:br>
              <a:rPr lang="de-DE" sz="1500" dirty="0" smtClean="0"/>
            </a:br>
            <a:r>
              <a:rPr lang="de-DE" sz="1500" dirty="0" smtClean="0"/>
              <a:t>= </a:t>
            </a:r>
            <a:r>
              <a:rPr lang="de-DE" sz="1500" dirty="0" err="1" smtClean="0"/>
              <a:t>KuG</a:t>
            </a:r>
            <a:r>
              <a:rPr lang="de-DE" sz="1500" dirty="0" smtClean="0"/>
              <a:t>-Satz 70 % der Nettoentgeltdifferenz im Bezugsmonat Juni.</a:t>
            </a:r>
          </a:p>
          <a:p>
            <a:r>
              <a:rPr lang="de-DE" sz="1500" b="1" dirty="0" smtClean="0"/>
              <a:t>Juli 2020</a:t>
            </a:r>
            <a:r>
              <a:rPr lang="de-DE" sz="1500" dirty="0" smtClean="0"/>
              <a:t/>
            </a:r>
            <a:br>
              <a:rPr lang="de-DE" sz="1500" dirty="0" smtClean="0"/>
            </a:br>
            <a:r>
              <a:rPr lang="de-DE" sz="1500" dirty="0" smtClean="0"/>
              <a:t>= Kurzarbeit im Umfang 10%</a:t>
            </a:r>
            <a:br>
              <a:rPr lang="de-DE" sz="1500" dirty="0" smtClean="0"/>
            </a:br>
            <a:r>
              <a:rPr lang="de-DE" sz="1500" dirty="0" smtClean="0"/>
              <a:t>= </a:t>
            </a:r>
            <a:r>
              <a:rPr lang="de-DE" sz="1500" dirty="0" err="1" smtClean="0"/>
              <a:t>KuG</a:t>
            </a:r>
            <a:r>
              <a:rPr lang="de-DE" sz="1500" dirty="0" smtClean="0"/>
              <a:t>-Satz von 60%; ergibt </a:t>
            </a:r>
            <a:r>
              <a:rPr lang="de-DE" sz="1500" dirty="0"/>
              <a:t>sich durch die Formulierung im Gesetz, dass in dem „jeweiligen“ Anspruchsmonat die genannte Differenz vorliegen muss.</a:t>
            </a:r>
          </a:p>
          <a:p>
            <a:endParaRPr lang="de-DE" sz="1500" dirty="0" smtClean="0"/>
          </a:p>
          <a:p>
            <a:r>
              <a:rPr lang="de-DE" sz="1500" b="1" dirty="0" smtClean="0"/>
              <a:t>August</a:t>
            </a:r>
            <a:r>
              <a:rPr lang="de-DE" sz="1500" dirty="0" smtClean="0"/>
              <a:t> 2020</a:t>
            </a:r>
            <a:br>
              <a:rPr lang="de-DE" sz="1500" dirty="0" smtClean="0"/>
            </a:br>
            <a:r>
              <a:rPr lang="de-DE" sz="1500" dirty="0" smtClean="0"/>
              <a:t>= keine Kurzarbeit</a:t>
            </a:r>
            <a:endParaRPr lang="de-DE" sz="1500" dirty="0"/>
          </a:p>
        </p:txBody>
      </p:sp>
      <p:graphicFrame>
        <p:nvGraphicFramePr>
          <p:cNvPr id="6" name="Inhaltsplatzhalter 6"/>
          <p:cNvGraphicFramePr>
            <a:graphicFrameLocks noGrp="1"/>
          </p:cNvGraphicFramePr>
          <p:nvPr>
            <p:ph idx="1"/>
            <p:extLst>
              <p:ext uri="{D42A27DB-BD31-4B8C-83A1-F6EECF244321}">
                <p14:modId xmlns:p14="http://schemas.microsoft.com/office/powerpoint/2010/main" val="1630840276"/>
              </p:ext>
            </p:extLst>
          </p:nvPr>
        </p:nvGraphicFramePr>
        <p:xfrm>
          <a:off x="4630738" y="1079500"/>
          <a:ext cx="4262437" cy="35179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76845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solidFill>
                  <a:schemeClr val="accent4"/>
                </a:solidFill>
              </a:rPr>
              <a:t>Beispiel 3</a:t>
            </a:r>
            <a:endParaRPr lang="de-DE" dirty="0">
              <a:solidFill>
                <a:schemeClr val="accent4"/>
              </a:solidFill>
            </a:endParaRPr>
          </a:p>
        </p:txBody>
      </p:sp>
      <p:sp>
        <p:nvSpPr>
          <p:cNvPr id="5" name="Inhaltsplatzhalter 4"/>
          <p:cNvSpPr>
            <a:spLocks noGrp="1"/>
          </p:cNvSpPr>
          <p:nvPr>
            <p:ph idx="14"/>
          </p:nvPr>
        </p:nvSpPr>
        <p:spPr/>
        <p:txBody>
          <a:bodyPr anchor="ctr">
            <a:normAutofit fontScale="92500" lnSpcReduction="10000"/>
          </a:bodyPr>
          <a:lstStyle/>
          <a:p>
            <a:r>
              <a:rPr lang="de-DE" sz="1500" b="1" dirty="0"/>
              <a:t>März, April, Mai </a:t>
            </a:r>
            <a:r>
              <a:rPr lang="de-DE" sz="1500" b="1" dirty="0" smtClean="0"/>
              <a:t>2020</a:t>
            </a:r>
            <a:r>
              <a:rPr lang="de-DE" sz="1500" dirty="0" smtClean="0"/>
              <a:t/>
            </a:r>
            <a:br>
              <a:rPr lang="de-DE" sz="1500" dirty="0" smtClean="0"/>
            </a:br>
            <a:r>
              <a:rPr lang="de-DE" sz="1500" dirty="0" smtClean="0"/>
              <a:t>= </a:t>
            </a:r>
            <a:r>
              <a:rPr lang="de-DE" sz="1500" dirty="0"/>
              <a:t>Kurzarbeit im Umfang </a:t>
            </a:r>
            <a:r>
              <a:rPr lang="de-DE" sz="1500" dirty="0" smtClean="0"/>
              <a:t>10% </a:t>
            </a:r>
            <a:br>
              <a:rPr lang="de-DE" sz="1500" dirty="0" smtClean="0"/>
            </a:br>
            <a:r>
              <a:rPr lang="de-DE" sz="1500" dirty="0" smtClean="0"/>
              <a:t>= </a:t>
            </a:r>
            <a:r>
              <a:rPr lang="de-DE" sz="1500" dirty="0" err="1"/>
              <a:t>KuG</a:t>
            </a:r>
            <a:r>
              <a:rPr lang="de-DE" sz="1500" dirty="0"/>
              <a:t>-Satz von 60</a:t>
            </a:r>
            <a:r>
              <a:rPr lang="de-DE" sz="1500" dirty="0" smtClean="0"/>
              <a:t>%</a:t>
            </a:r>
          </a:p>
          <a:p>
            <a:r>
              <a:rPr lang="de-DE" sz="1500" b="1" dirty="0" smtClean="0"/>
              <a:t>Juni</a:t>
            </a:r>
            <a:r>
              <a:rPr lang="de-DE" sz="1500" dirty="0" smtClean="0"/>
              <a:t> </a:t>
            </a:r>
            <a:r>
              <a:rPr lang="de-DE" sz="1500" b="1" dirty="0" smtClean="0"/>
              <a:t>2020</a:t>
            </a:r>
            <a:r>
              <a:rPr lang="de-DE" sz="1500" dirty="0" smtClean="0"/>
              <a:t/>
            </a:r>
            <a:br>
              <a:rPr lang="de-DE" sz="1500" dirty="0" smtClean="0"/>
            </a:br>
            <a:r>
              <a:rPr lang="de-DE" sz="1500" dirty="0" smtClean="0"/>
              <a:t>= </a:t>
            </a:r>
            <a:r>
              <a:rPr lang="de-DE" sz="1500" dirty="0"/>
              <a:t>Kurzarbeit im Umfang </a:t>
            </a:r>
            <a:r>
              <a:rPr lang="de-DE" sz="1500" dirty="0" smtClean="0"/>
              <a:t>55% </a:t>
            </a:r>
            <a:br>
              <a:rPr lang="de-DE" sz="1500" dirty="0" smtClean="0"/>
            </a:br>
            <a:r>
              <a:rPr lang="de-DE" sz="1500" dirty="0"/>
              <a:t>= Differenz Soll/Ist-Entgelt 50</a:t>
            </a:r>
            <a:r>
              <a:rPr lang="de-DE" sz="1500" dirty="0" smtClean="0"/>
              <a:t>%</a:t>
            </a:r>
            <a:br>
              <a:rPr lang="de-DE" sz="1500" dirty="0" smtClean="0"/>
            </a:br>
            <a:r>
              <a:rPr lang="de-DE" sz="1500" dirty="0" smtClean="0"/>
              <a:t>= </a:t>
            </a:r>
            <a:r>
              <a:rPr lang="de-DE" sz="1500" dirty="0" err="1"/>
              <a:t>KuG</a:t>
            </a:r>
            <a:r>
              <a:rPr lang="de-DE" sz="1500" dirty="0"/>
              <a:t> 70% der Nettoentgeltdifferenz </a:t>
            </a:r>
            <a:r>
              <a:rPr lang="de-DE" sz="1500" dirty="0" smtClean="0"/>
              <a:t>im</a:t>
            </a:r>
            <a:r>
              <a:rPr lang="de-DE" sz="1500" dirty="0"/>
              <a:t> </a:t>
            </a:r>
            <a:r>
              <a:rPr lang="de-DE" sz="1500" dirty="0" smtClean="0"/>
              <a:t>Bezugsmonat Juni</a:t>
            </a:r>
            <a:endParaRPr lang="de-DE" sz="1500" dirty="0"/>
          </a:p>
          <a:p>
            <a:r>
              <a:rPr lang="de-DE" sz="1500" b="1" dirty="0" smtClean="0"/>
              <a:t>Juli</a:t>
            </a:r>
            <a:r>
              <a:rPr lang="de-DE" sz="1500" dirty="0" smtClean="0"/>
              <a:t> </a:t>
            </a:r>
            <a:r>
              <a:rPr lang="de-DE" sz="1500" b="1" dirty="0" smtClean="0"/>
              <a:t>2020</a:t>
            </a:r>
            <a:r>
              <a:rPr lang="de-DE" sz="1500" dirty="0" smtClean="0"/>
              <a:t/>
            </a:r>
            <a:br>
              <a:rPr lang="de-DE" sz="1500" dirty="0" smtClean="0"/>
            </a:br>
            <a:r>
              <a:rPr lang="de-DE" sz="1500" dirty="0" smtClean="0"/>
              <a:t>= </a:t>
            </a:r>
            <a:r>
              <a:rPr lang="de-DE" sz="1500" dirty="0"/>
              <a:t>Kurzarbeit im Umfang </a:t>
            </a:r>
            <a:r>
              <a:rPr lang="de-DE" sz="1500" dirty="0" smtClean="0"/>
              <a:t>10% </a:t>
            </a:r>
            <a:br>
              <a:rPr lang="de-DE" sz="1500" dirty="0" smtClean="0"/>
            </a:br>
            <a:r>
              <a:rPr lang="de-DE" sz="1500" dirty="0" smtClean="0"/>
              <a:t>= </a:t>
            </a:r>
            <a:r>
              <a:rPr lang="de-DE" sz="1500" dirty="0" err="1"/>
              <a:t>KuG</a:t>
            </a:r>
            <a:r>
              <a:rPr lang="de-DE" sz="1500" dirty="0"/>
              <a:t>-Satz von 60%</a:t>
            </a:r>
          </a:p>
          <a:p>
            <a:r>
              <a:rPr lang="de-DE" sz="1500" b="1" dirty="0" smtClean="0"/>
              <a:t>August 2020</a:t>
            </a:r>
            <a:r>
              <a:rPr lang="de-DE" sz="1500" dirty="0" smtClean="0"/>
              <a:t/>
            </a:r>
            <a:br>
              <a:rPr lang="de-DE" sz="1500" dirty="0" smtClean="0"/>
            </a:br>
            <a:r>
              <a:rPr lang="de-DE" sz="1500" dirty="0" smtClean="0"/>
              <a:t>= </a:t>
            </a:r>
            <a:r>
              <a:rPr lang="de-DE" sz="1500" dirty="0"/>
              <a:t>Kurzarbeit im Umfang </a:t>
            </a:r>
            <a:r>
              <a:rPr lang="de-DE" sz="1500" dirty="0" smtClean="0"/>
              <a:t>55%</a:t>
            </a:r>
            <a:br>
              <a:rPr lang="de-DE" sz="1500" dirty="0" smtClean="0"/>
            </a:br>
            <a:r>
              <a:rPr lang="de-DE" sz="1500" dirty="0"/>
              <a:t>= Differenz Soll/Ist-Entgelt 50</a:t>
            </a:r>
            <a:r>
              <a:rPr lang="de-DE" sz="1500" dirty="0" smtClean="0"/>
              <a:t>% </a:t>
            </a:r>
            <a:br>
              <a:rPr lang="de-DE" sz="1500" dirty="0" smtClean="0"/>
            </a:br>
            <a:r>
              <a:rPr lang="de-DE" sz="1500" dirty="0" smtClean="0"/>
              <a:t>= </a:t>
            </a:r>
            <a:r>
              <a:rPr lang="de-DE" sz="1500" dirty="0" err="1"/>
              <a:t>KuG</a:t>
            </a:r>
            <a:r>
              <a:rPr lang="de-DE" sz="1500" dirty="0"/>
              <a:t> 70% der Nettoentgeltdifferenz </a:t>
            </a:r>
            <a:r>
              <a:rPr lang="de-DE" sz="1500" dirty="0" smtClean="0"/>
              <a:t>im </a:t>
            </a:r>
            <a:r>
              <a:rPr lang="de-DE" sz="1500" dirty="0"/>
              <a:t>Bezugsmonat</a:t>
            </a:r>
            <a:r>
              <a:rPr lang="de-DE" sz="1500" dirty="0" smtClean="0"/>
              <a:t> August</a:t>
            </a:r>
          </a:p>
          <a:p>
            <a:r>
              <a:rPr lang="de-DE" sz="1500" b="1" dirty="0" smtClean="0"/>
              <a:t>September 2020</a:t>
            </a:r>
            <a:r>
              <a:rPr lang="de-DE" sz="1500" dirty="0" smtClean="0"/>
              <a:t/>
            </a:r>
            <a:br>
              <a:rPr lang="de-DE" sz="1500" dirty="0" smtClean="0"/>
            </a:br>
            <a:r>
              <a:rPr lang="de-DE" sz="1500" dirty="0" smtClean="0"/>
              <a:t>= wie August – </a:t>
            </a:r>
            <a:r>
              <a:rPr lang="de-DE" sz="1500" dirty="0" err="1" smtClean="0"/>
              <a:t>KuG</a:t>
            </a:r>
            <a:r>
              <a:rPr lang="de-DE" sz="1500" dirty="0" smtClean="0"/>
              <a:t> 80%, weil 7. Monat</a:t>
            </a:r>
            <a:endParaRPr lang="de-DE" sz="1500" dirty="0"/>
          </a:p>
        </p:txBody>
      </p:sp>
      <p:graphicFrame>
        <p:nvGraphicFramePr>
          <p:cNvPr id="6" name="Inhaltsplatzhalter 6"/>
          <p:cNvGraphicFramePr>
            <a:graphicFrameLocks noGrp="1"/>
          </p:cNvGraphicFramePr>
          <p:nvPr>
            <p:ph idx="1"/>
            <p:extLst>
              <p:ext uri="{D42A27DB-BD31-4B8C-83A1-F6EECF244321}">
                <p14:modId xmlns:p14="http://schemas.microsoft.com/office/powerpoint/2010/main" val="3115868419"/>
              </p:ext>
            </p:extLst>
          </p:nvPr>
        </p:nvGraphicFramePr>
        <p:xfrm>
          <a:off x="4630738" y="958618"/>
          <a:ext cx="4338333" cy="36387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571969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solidFill>
                  <a:schemeClr val="tx2"/>
                </a:solidFill>
              </a:rPr>
              <a:t>Beispiel 4</a:t>
            </a:r>
            <a:endParaRPr lang="de-DE" dirty="0">
              <a:solidFill>
                <a:schemeClr val="tx2"/>
              </a:solidFill>
            </a:endParaRPr>
          </a:p>
        </p:txBody>
      </p:sp>
      <p:sp>
        <p:nvSpPr>
          <p:cNvPr id="5" name="Inhaltsplatzhalter 4"/>
          <p:cNvSpPr>
            <a:spLocks noGrp="1"/>
          </p:cNvSpPr>
          <p:nvPr>
            <p:ph idx="14"/>
          </p:nvPr>
        </p:nvSpPr>
        <p:spPr/>
        <p:txBody>
          <a:bodyPr anchor="ctr">
            <a:normAutofit/>
          </a:bodyPr>
          <a:lstStyle/>
          <a:p>
            <a:r>
              <a:rPr lang="de-DE" sz="1500" b="1" dirty="0"/>
              <a:t>März, April, Mai, Juni, Juli, </a:t>
            </a:r>
            <a:r>
              <a:rPr lang="de-DE" sz="1500" b="1" dirty="0" smtClean="0"/>
              <a:t>August 2020</a:t>
            </a:r>
            <a:r>
              <a:rPr lang="de-DE" sz="1500" dirty="0" smtClean="0"/>
              <a:t/>
            </a:r>
            <a:br>
              <a:rPr lang="de-DE" sz="1500" dirty="0" smtClean="0"/>
            </a:br>
            <a:r>
              <a:rPr lang="de-DE" sz="1500" dirty="0" smtClean="0"/>
              <a:t>= Kurzarbeit </a:t>
            </a:r>
            <a:r>
              <a:rPr lang="de-DE" sz="1500" dirty="0"/>
              <a:t>im </a:t>
            </a:r>
            <a:r>
              <a:rPr lang="de-DE" sz="1500" dirty="0" smtClean="0"/>
              <a:t>Umfang 10 %</a:t>
            </a:r>
            <a:br>
              <a:rPr lang="de-DE" sz="1500" dirty="0" smtClean="0"/>
            </a:br>
            <a:r>
              <a:rPr lang="de-DE" sz="1500" dirty="0" smtClean="0"/>
              <a:t>= </a:t>
            </a:r>
            <a:r>
              <a:rPr lang="de-DE" sz="1500" dirty="0" err="1"/>
              <a:t>KuG</a:t>
            </a:r>
            <a:r>
              <a:rPr lang="de-DE" sz="1500" dirty="0"/>
              <a:t>-Satz von 60</a:t>
            </a:r>
            <a:r>
              <a:rPr lang="de-DE" sz="1500" dirty="0" smtClean="0"/>
              <a:t>%</a:t>
            </a:r>
          </a:p>
          <a:p>
            <a:r>
              <a:rPr lang="de-DE" sz="1500" b="1" dirty="0" smtClean="0"/>
              <a:t>September 2020</a:t>
            </a:r>
            <a:r>
              <a:rPr lang="de-DE" sz="1500" dirty="0" smtClean="0"/>
              <a:t/>
            </a:r>
            <a:br>
              <a:rPr lang="de-DE" sz="1500" dirty="0" smtClean="0"/>
            </a:br>
            <a:r>
              <a:rPr lang="de-DE" sz="1500" dirty="0" smtClean="0"/>
              <a:t>= </a:t>
            </a:r>
            <a:r>
              <a:rPr lang="de-DE" sz="1500" dirty="0"/>
              <a:t>Kurzarbeit im </a:t>
            </a:r>
            <a:r>
              <a:rPr lang="de-DE" sz="1500" dirty="0" smtClean="0"/>
              <a:t>Umfang 55 %</a:t>
            </a:r>
            <a:br>
              <a:rPr lang="de-DE" sz="1500" dirty="0" smtClean="0"/>
            </a:br>
            <a:r>
              <a:rPr lang="de-DE" sz="1500" dirty="0"/>
              <a:t>= Differenz Soll/Ist-Entgelt 50</a:t>
            </a:r>
            <a:r>
              <a:rPr lang="de-DE" sz="1500" dirty="0" smtClean="0"/>
              <a:t>%</a:t>
            </a:r>
            <a:br>
              <a:rPr lang="de-DE" sz="1500" dirty="0" smtClean="0"/>
            </a:br>
            <a:r>
              <a:rPr lang="de-DE" sz="1500" dirty="0" smtClean="0"/>
              <a:t>= </a:t>
            </a:r>
            <a:r>
              <a:rPr lang="de-DE" sz="1500" dirty="0" err="1"/>
              <a:t>KuG</a:t>
            </a:r>
            <a:r>
              <a:rPr lang="de-DE" sz="1500" dirty="0"/>
              <a:t> 80 % der Nettoentgeltdifferenz im </a:t>
            </a:r>
            <a:r>
              <a:rPr lang="de-DE" sz="1500" dirty="0" smtClean="0"/>
              <a:t>Bezugsmonat September</a:t>
            </a:r>
          </a:p>
          <a:p>
            <a:r>
              <a:rPr lang="de-DE" sz="1500" b="1" dirty="0" smtClean="0"/>
              <a:t>Oktober 2020</a:t>
            </a:r>
            <a:r>
              <a:rPr lang="de-DE" sz="1500" dirty="0" smtClean="0"/>
              <a:t/>
            </a:r>
            <a:br>
              <a:rPr lang="de-DE" sz="1500" dirty="0" smtClean="0"/>
            </a:br>
            <a:r>
              <a:rPr lang="de-DE" sz="1500" dirty="0" smtClean="0"/>
              <a:t>= keine Kurzarbeit</a:t>
            </a:r>
            <a:endParaRPr lang="de-DE" sz="1500" dirty="0"/>
          </a:p>
        </p:txBody>
      </p:sp>
      <p:graphicFrame>
        <p:nvGraphicFramePr>
          <p:cNvPr id="6" name="Inhaltsplatzhalter 6"/>
          <p:cNvGraphicFramePr>
            <a:graphicFrameLocks noGrp="1"/>
          </p:cNvGraphicFramePr>
          <p:nvPr>
            <p:ph idx="1"/>
            <p:extLst>
              <p:ext uri="{D42A27DB-BD31-4B8C-83A1-F6EECF244321}">
                <p14:modId xmlns:p14="http://schemas.microsoft.com/office/powerpoint/2010/main" val="1230127833"/>
              </p:ext>
            </p:extLst>
          </p:nvPr>
        </p:nvGraphicFramePr>
        <p:xfrm>
          <a:off x="4630738" y="991814"/>
          <a:ext cx="4262437" cy="3517900"/>
        </p:xfrm>
        <a:graphic>
          <a:graphicData uri="http://schemas.openxmlformats.org/drawingml/2006/chart">
            <c:chart xmlns:c="http://schemas.openxmlformats.org/drawingml/2006/chart" xmlns:r="http://schemas.openxmlformats.org/officeDocument/2006/relationships" r:id="rId2"/>
          </a:graphicData>
        </a:graphic>
      </p:graphicFrame>
      <p:sp>
        <p:nvSpPr>
          <p:cNvPr id="2" name="Rechteck 1"/>
          <p:cNvSpPr/>
          <p:nvPr/>
        </p:nvSpPr>
        <p:spPr>
          <a:xfrm>
            <a:off x="293652" y="4421526"/>
            <a:ext cx="7196666" cy="715581"/>
          </a:xfrm>
          <a:prstGeom prst="rect">
            <a:avLst/>
          </a:prstGeom>
        </p:spPr>
        <p:txBody>
          <a:bodyPr wrap="square">
            <a:spAutoFit/>
          </a:bodyPr>
          <a:lstStyle/>
          <a:p>
            <a:r>
              <a:rPr lang="de-DE" dirty="0">
                <a:solidFill>
                  <a:srgbClr val="3C3C3B"/>
                </a:solidFill>
              </a:rPr>
              <a:t>Um im 7. Monat mit Kurzarbeitergeldanspruch die Erhöhung des </a:t>
            </a:r>
            <a:r>
              <a:rPr lang="de-DE" dirty="0" err="1">
                <a:solidFill>
                  <a:srgbClr val="3C3C3B"/>
                </a:solidFill>
              </a:rPr>
              <a:t>Kug</a:t>
            </a:r>
            <a:r>
              <a:rPr lang="de-DE" dirty="0">
                <a:solidFill>
                  <a:srgbClr val="3C3C3B"/>
                </a:solidFill>
              </a:rPr>
              <a:t> auf 80% bzw. 87% zu erhalten, muss die erste Stufe der Erhöhung ab dem 4. Monat nicht genutzt worden sein.</a:t>
            </a:r>
          </a:p>
          <a:p>
            <a:endParaRPr lang="de-DE" dirty="0"/>
          </a:p>
        </p:txBody>
      </p:sp>
    </p:spTree>
    <p:extLst>
      <p:ext uri="{BB962C8B-B14F-4D97-AF65-F5344CB8AC3E}">
        <p14:creationId xmlns:p14="http://schemas.microsoft.com/office/powerpoint/2010/main" val="38169827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solidFill>
                  <a:schemeClr val="accent1"/>
                </a:solidFill>
              </a:rPr>
              <a:t>Beispiel 5</a:t>
            </a:r>
            <a:endParaRPr lang="de-DE" dirty="0">
              <a:solidFill>
                <a:schemeClr val="accent1"/>
              </a:solidFill>
            </a:endParaRPr>
          </a:p>
        </p:txBody>
      </p:sp>
      <p:sp>
        <p:nvSpPr>
          <p:cNvPr id="5" name="Inhaltsplatzhalter 4"/>
          <p:cNvSpPr>
            <a:spLocks noGrp="1"/>
          </p:cNvSpPr>
          <p:nvPr>
            <p:ph idx="14"/>
          </p:nvPr>
        </p:nvSpPr>
        <p:spPr/>
        <p:txBody>
          <a:bodyPr anchor="ctr">
            <a:normAutofit/>
          </a:bodyPr>
          <a:lstStyle/>
          <a:p>
            <a:r>
              <a:rPr lang="de-DE" sz="1500" b="1" dirty="0" smtClean="0"/>
              <a:t>März, Mai, August  2020</a:t>
            </a:r>
            <a:r>
              <a:rPr lang="de-DE" sz="1500" dirty="0" smtClean="0"/>
              <a:t/>
            </a:r>
            <a:br>
              <a:rPr lang="de-DE" sz="1500" dirty="0" smtClean="0"/>
            </a:br>
            <a:r>
              <a:rPr lang="de-DE" sz="1500" dirty="0" smtClean="0"/>
              <a:t>= keine Kurzarbeit</a:t>
            </a:r>
          </a:p>
          <a:p>
            <a:r>
              <a:rPr lang="de-DE" sz="1500" b="1" dirty="0" smtClean="0"/>
              <a:t>April, Juni, Juli, September 2020</a:t>
            </a:r>
            <a:r>
              <a:rPr lang="de-DE" sz="1500" dirty="0" smtClean="0"/>
              <a:t/>
            </a:r>
            <a:br>
              <a:rPr lang="de-DE" sz="1500" dirty="0" smtClean="0"/>
            </a:br>
            <a:r>
              <a:rPr lang="de-DE" sz="1500" dirty="0" smtClean="0"/>
              <a:t>= Kurzarbeit im Umfang 10% </a:t>
            </a:r>
            <a:br>
              <a:rPr lang="de-DE" sz="1500" dirty="0" smtClean="0"/>
            </a:br>
            <a:r>
              <a:rPr lang="de-DE" sz="1500" dirty="0" smtClean="0"/>
              <a:t>= </a:t>
            </a:r>
            <a:r>
              <a:rPr lang="de-DE" sz="1500" dirty="0" err="1" smtClean="0"/>
              <a:t>KuG</a:t>
            </a:r>
            <a:r>
              <a:rPr lang="de-DE" sz="1500" dirty="0" smtClean="0"/>
              <a:t>-Satz von 60%</a:t>
            </a:r>
          </a:p>
          <a:p>
            <a:r>
              <a:rPr lang="de-DE" sz="1500" b="1" dirty="0" smtClean="0"/>
              <a:t>Oktober</a:t>
            </a:r>
            <a:r>
              <a:rPr lang="de-DE" sz="1500" b="1" dirty="0"/>
              <a:t> </a:t>
            </a:r>
            <a:r>
              <a:rPr lang="de-DE" sz="1500" b="1" dirty="0" smtClean="0"/>
              <a:t>2020</a:t>
            </a:r>
            <a:r>
              <a:rPr lang="de-DE" sz="1500" dirty="0" smtClean="0"/>
              <a:t/>
            </a:r>
            <a:br>
              <a:rPr lang="de-DE" sz="1500" dirty="0" smtClean="0"/>
            </a:br>
            <a:r>
              <a:rPr lang="de-DE" sz="1500" dirty="0" smtClean="0"/>
              <a:t>= Kurzarbeit im Umfang 55% </a:t>
            </a:r>
            <a:br>
              <a:rPr lang="de-DE" sz="1500" dirty="0" smtClean="0"/>
            </a:br>
            <a:r>
              <a:rPr lang="de-DE" sz="1500" dirty="0" smtClean="0"/>
              <a:t>= Differenz Soll/Ist-Entgelt 50%</a:t>
            </a:r>
            <a:br>
              <a:rPr lang="de-DE" sz="1500" dirty="0" smtClean="0"/>
            </a:br>
            <a:r>
              <a:rPr lang="de-DE" sz="1500" dirty="0" smtClean="0"/>
              <a:t>= </a:t>
            </a:r>
            <a:r>
              <a:rPr lang="de-DE" sz="1500" dirty="0" err="1" smtClean="0"/>
              <a:t>KuG</a:t>
            </a:r>
            <a:r>
              <a:rPr lang="de-DE" sz="1500" dirty="0" smtClean="0"/>
              <a:t> 70 % der Nettoentgeltdifferenz im Bezugsmonat Oktober</a:t>
            </a:r>
          </a:p>
          <a:p>
            <a:r>
              <a:rPr lang="de-DE" sz="1500" b="1" dirty="0" smtClean="0"/>
              <a:t>November 2020 </a:t>
            </a:r>
            <a:r>
              <a:rPr lang="de-DE" sz="1500" dirty="0" smtClean="0"/>
              <a:t/>
            </a:r>
            <a:br>
              <a:rPr lang="de-DE" sz="1500" dirty="0" smtClean="0"/>
            </a:br>
            <a:r>
              <a:rPr lang="de-DE" sz="1500" dirty="0" smtClean="0"/>
              <a:t>= keine Kurzarbeit</a:t>
            </a:r>
            <a:endParaRPr lang="de-DE" sz="1500" dirty="0"/>
          </a:p>
        </p:txBody>
      </p:sp>
      <p:graphicFrame>
        <p:nvGraphicFramePr>
          <p:cNvPr id="6" name="Inhaltsplatzhalter 6"/>
          <p:cNvGraphicFramePr>
            <a:graphicFrameLocks noGrp="1"/>
          </p:cNvGraphicFramePr>
          <p:nvPr>
            <p:ph idx="1"/>
            <p:extLst>
              <p:ext uri="{D42A27DB-BD31-4B8C-83A1-F6EECF244321}">
                <p14:modId xmlns:p14="http://schemas.microsoft.com/office/powerpoint/2010/main" val="1096395559"/>
              </p:ext>
            </p:extLst>
          </p:nvPr>
        </p:nvGraphicFramePr>
        <p:xfrm>
          <a:off x="4630738" y="1079500"/>
          <a:ext cx="4262437" cy="3517900"/>
        </p:xfrm>
        <a:graphic>
          <a:graphicData uri="http://schemas.openxmlformats.org/drawingml/2006/chart">
            <c:chart xmlns:c="http://schemas.openxmlformats.org/drawingml/2006/chart" xmlns:r="http://schemas.openxmlformats.org/officeDocument/2006/relationships" r:id="rId2"/>
          </a:graphicData>
        </a:graphic>
      </p:graphicFrame>
      <p:sp>
        <p:nvSpPr>
          <p:cNvPr id="2" name="Rechteck 1"/>
          <p:cNvSpPr/>
          <p:nvPr/>
        </p:nvSpPr>
        <p:spPr>
          <a:xfrm>
            <a:off x="250827" y="4427919"/>
            <a:ext cx="4572000" cy="715581"/>
          </a:xfrm>
          <a:prstGeom prst="rect">
            <a:avLst/>
          </a:prstGeom>
        </p:spPr>
        <p:txBody>
          <a:bodyPr>
            <a:spAutoFit/>
          </a:bodyPr>
          <a:lstStyle/>
          <a:p>
            <a:r>
              <a:rPr lang="de-DE" dirty="0">
                <a:solidFill>
                  <a:srgbClr val="3C3C3B"/>
                </a:solidFill>
              </a:rPr>
              <a:t>Die Monate mit Kurzarbeitergeldbezug müssen nicht zusammenhängend sein.</a:t>
            </a:r>
          </a:p>
          <a:p>
            <a:endParaRPr lang="de-DE" dirty="0">
              <a:solidFill>
                <a:srgbClr val="3C3C3B"/>
              </a:solidFill>
            </a:endParaRPr>
          </a:p>
        </p:txBody>
      </p:sp>
    </p:spTree>
    <p:extLst>
      <p:ext uri="{BB962C8B-B14F-4D97-AF65-F5344CB8AC3E}">
        <p14:creationId xmlns:p14="http://schemas.microsoft.com/office/powerpoint/2010/main" val="14894898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solidFill>
                  <a:srgbClr val="002060"/>
                </a:solidFill>
              </a:rPr>
              <a:t>Beispiel 6</a:t>
            </a:r>
            <a:endParaRPr lang="de-DE" dirty="0">
              <a:solidFill>
                <a:srgbClr val="002060"/>
              </a:solidFill>
            </a:endParaRPr>
          </a:p>
        </p:txBody>
      </p:sp>
      <p:sp>
        <p:nvSpPr>
          <p:cNvPr id="5" name="Inhaltsplatzhalter 4"/>
          <p:cNvSpPr>
            <a:spLocks noGrp="1"/>
          </p:cNvSpPr>
          <p:nvPr>
            <p:ph idx="14"/>
          </p:nvPr>
        </p:nvSpPr>
        <p:spPr>
          <a:xfrm>
            <a:off x="250826" y="1079500"/>
            <a:ext cx="4262399" cy="3518247"/>
          </a:xfrm>
        </p:spPr>
        <p:txBody>
          <a:bodyPr anchor="ctr">
            <a:normAutofit/>
          </a:bodyPr>
          <a:lstStyle/>
          <a:p>
            <a:r>
              <a:rPr lang="de-DE" sz="1500" b="1" dirty="0" smtClean="0"/>
              <a:t>Dezember 2019, Januar, Februar 2020</a:t>
            </a:r>
            <a:br>
              <a:rPr lang="de-DE" sz="1500" b="1" dirty="0" smtClean="0"/>
            </a:br>
            <a:r>
              <a:rPr lang="de-DE" sz="1500" dirty="0" smtClean="0"/>
              <a:t>= Kurzarbeit im Umfang 10% </a:t>
            </a:r>
            <a:br>
              <a:rPr lang="de-DE" sz="1500" dirty="0" smtClean="0"/>
            </a:br>
            <a:r>
              <a:rPr lang="de-DE" sz="1500" dirty="0" smtClean="0"/>
              <a:t>= </a:t>
            </a:r>
            <a:r>
              <a:rPr lang="de-DE" sz="1500" dirty="0" err="1" smtClean="0"/>
              <a:t>KuG</a:t>
            </a:r>
            <a:r>
              <a:rPr lang="de-DE" sz="1500" dirty="0" smtClean="0"/>
              <a:t>-Satz von 60%</a:t>
            </a:r>
          </a:p>
          <a:p>
            <a:r>
              <a:rPr lang="de-DE" sz="1500" b="1" dirty="0" smtClean="0"/>
              <a:t>März 2020</a:t>
            </a:r>
            <a:br>
              <a:rPr lang="de-DE" sz="1500" b="1" dirty="0" smtClean="0"/>
            </a:br>
            <a:r>
              <a:rPr lang="de-DE" sz="1500" dirty="0" smtClean="0"/>
              <a:t>= </a:t>
            </a:r>
            <a:r>
              <a:rPr lang="de-DE" sz="1500" dirty="0"/>
              <a:t>Kurzarbeit im Umfang 55% </a:t>
            </a:r>
            <a:r>
              <a:rPr lang="de-DE" sz="1500" dirty="0" smtClean="0"/>
              <a:t/>
            </a:r>
            <a:br>
              <a:rPr lang="de-DE" sz="1500" dirty="0" smtClean="0"/>
            </a:br>
            <a:r>
              <a:rPr lang="de-DE" sz="1500" dirty="0" smtClean="0"/>
              <a:t>= </a:t>
            </a:r>
            <a:r>
              <a:rPr lang="de-DE" sz="1500" dirty="0"/>
              <a:t>Differenz Soll/Ist-Entgelt 50</a:t>
            </a:r>
            <a:r>
              <a:rPr lang="de-DE" sz="1500" dirty="0" smtClean="0"/>
              <a:t>%</a:t>
            </a:r>
            <a:br>
              <a:rPr lang="de-DE" sz="1500" dirty="0" smtClean="0"/>
            </a:br>
            <a:r>
              <a:rPr lang="de-DE" sz="1500" dirty="0" smtClean="0"/>
              <a:t>= </a:t>
            </a:r>
            <a:r>
              <a:rPr lang="de-DE" sz="1500" dirty="0" err="1"/>
              <a:t>KuG</a:t>
            </a:r>
            <a:r>
              <a:rPr lang="de-DE" sz="1500" dirty="0"/>
              <a:t>-Satz von 60%</a:t>
            </a:r>
          </a:p>
          <a:p>
            <a:r>
              <a:rPr lang="de-DE" sz="1500" dirty="0" smtClean="0"/>
              <a:t>Die </a:t>
            </a:r>
            <a:r>
              <a:rPr lang="de-DE" sz="1500" dirty="0"/>
              <a:t>Monate Dezember </a:t>
            </a:r>
            <a:r>
              <a:rPr lang="de-DE" sz="1500" dirty="0" smtClean="0"/>
              <a:t>2019 - Februar </a:t>
            </a:r>
            <a:r>
              <a:rPr lang="de-DE" sz="1500" dirty="0"/>
              <a:t>2020 werden nicht mitgezählt.</a:t>
            </a:r>
          </a:p>
        </p:txBody>
      </p:sp>
      <p:graphicFrame>
        <p:nvGraphicFramePr>
          <p:cNvPr id="6" name="Inhaltsplatzhalter 6"/>
          <p:cNvGraphicFramePr>
            <a:graphicFrameLocks noGrp="1"/>
          </p:cNvGraphicFramePr>
          <p:nvPr>
            <p:ph idx="1"/>
            <p:extLst>
              <p:ext uri="{D42A27DB-BD31-4B8C-83A1-F6EECF244321}">
                <p14:modId xmlns:p14="http://schemas.microsoft.com/office/powerpoint/2010/main" val="2004362619"/>
              </p:ext>
            </p:extLst>
          </p:nvPr>
        </p:nvGraphicFramePr>
        <p:xfrm>
          <a:off x="4630738" y="1079500"/>
          <a:ext cx="4262437" cy="35179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26866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solidFill>
                  <a:srgbClr val="00B050"/>
                </a:solidFill>
              </a:rPr>
              <a:t>Beispiel 7</a:t>
            </a:r>
            <a:endParaRPr lang="de-DE" dirty="0">
              <a:solidFill>
                <a:srgbClr val="00B050"/>
              </a:solidFill>
            </a:endParaRPr>
          </a:p>
        </p:txBody>
      </p:sp>
      <p:sp>
        <p:nvSpPr>
          <p:cNvPr id="5" name="Inhaltsplatzhalter 4"/>
          <p:cNvSpPr>
            <a:spLocks noGrp="1"/>
          </p:cNvSpPr>
          <p:nvPr>
            <p:ph idx="14"/>
          </p:nvPr>
        </p:nvSpPr>
        <p:spPr/>
        <p:txBody>
          <a:bodyPr anchor="ctr">
            <a:noAutofit/>
          </a:bodyPr>
          <a:lstStyle/>
          <a:p>
            <a:r>
              <a:rPr lang="de-DE" sz="1500" b="1" dirty="0" smtClean="0"/>
              <a:t>Oktober, November, Dezember 2020</a:t>
            </a:r>
            <a:r>
              <a:rPr lang="de-DE" sz="1500" dirty="0" smtClean="0"/>
              <a:t/>
            </a:r>
            <a:br>
              <a:rPr lang="de-DE" sz="1500" dirty="0" smtClean="0"/>
            </a:br>
            <a:r>
              <a:rPr lang="de-DE" sz="1500" dirty="0" smtClean="0"/>
              <a:t>= </a:t>
            </a:r>
            <a:r>
              <a:rPr lang="de-DE" sz="1500" dirty="0"/>
              <a:t>Kurzarbeit im Umfang 10% </a:t>
            </a:r>
            <a:r>
              <a:rPr lang="de-DE" sz="1500" dirty="0" smtClean="0"/>
              <a:t/>
            </a:r>
            <a:br>
              <a:rPr lang="de-DE" sz="1500" dirty="0" smtClean="0"/>
            </a:br>
            <a:r>
              <a:rPr lang="de-DE" sz="1500" dirty="0" smtClean="0"/>
              <a:t>= </a:t>
            </a:r>
            <a:r>
              <a:rPr lang="de-DE" sz="1500" dirty="0" err="1"/>
              <a:t>KuG</a:t>
            </a:r>
            <a:r>
              <a:rPr lang="de-DE" sz="1500" dirty="0"/>
              <a:t>-Satz von 60%</a:t>
            </a:r>
          </a:p>
          <a:p>
            <a:r>
              <a:rPr lang="de-DE" sz="1500" b="1" dirty="0" smtClean="0"/>
              <a:t>Januar 2021</a:t>
            </a:r>
            <a:r>
              <a:rPr lang="de-DE" sz="1500" dirty="0" smtClean="0"/>
              <a:t/>
            </a:r>
            <a:br>
              <a:rPr lang="de-DE" sz="1500" dirty="0" smtClean="0"/>
            </a:br>
            <a:r>
              <a:rPr lang="de-DE" sz="1500" dirty="0" smtClean="0"/>
              <a:t>= </a:t>
            </a:r>
            <a:r>
              <a:rPr lang="de-DE" sz="1500" dirty="0"/>
              <a:t>Kurzarbeit im Umfang 55% </a:t>
            </a:r>
            <a:r>
              <a:rPr lang="de-DE" sz="1500" dirty="0" smtClean="0"/>
              <a:t/>
            </a:r>
            <a:br>
              <a:rPr lang="de-DE" sz="1500" dirty="0" smtClean="0"/>
            </a:br>
            <a:r>
              <a:rPr lang="de-DE" sz="1500" dirty="0" smtClean="0"/>
              <a:t>= </a:t>
            </a:r>
            <a:r>
              <a:rPr lang="de-DE" sz="1500" dirty="0"/>
              <a:t>Differenz Soll/Ist-Entgelt 50</a:t>
            </a:r>
            <a:r>
              <a:rPr lang="de-DE" sz="1500" dirty="0" smtClean="0"/>
              <a:t>%</a:t>
            </a:r>
            <a:br>
              <a:rPr lang="de-DE" sz="1500" dirty="0" smtClean="0"/>
            </a:br>
            <a:r>
              <a:rPr lang="de-DE" sz="1500" dirty="0" smtClean="0"/>
              <a:t>= </a:t>
            </a:r>
            <a:r>
              <a:rPr lang="de-DE" sz="1500" dirty="0" err="1"/>
              <a:t>KuG</a:t>
            </a:r>
            <a:r>
              <a:rPr lang="de-DE" sz="1500" dirty="0"/>
              <a:t>-Satz von 60</a:t>
            </a:r>
            <a:r>
              <a:rPr lang="de-DE" sz="1500" dirty="0" smtClean="0"/>
              <a:t>%</a:t>
            </a:r>
            <a:endParaRPr lang="de-DE" sz="1500" dirty="0"/>
          </a:p>
          <a:p>
            <a:r>
              <a:rPr lang="de-DE" sz="1500" dirty="0" smtClean="0"/>
              <a:t>Auch </a:t>
            </a:r>
            <a:r>
              <a:rPr lang="de-DE" sz="1500" dirty="0"/>
              <a:t>wenn Monate mit Kurzarbeitergeldbezug noch im Zeitraum der Gültigkeit der Regelung „gezählt“ werden können, so kann man die Regelung nicht ins nächste Jahr „retten“. Sie tritt dennoch am 31. 12.2020 außer Kraft. Das ergibt sich auch aus der Formulierung „…beträgt das Kurzarbeitergeld bis zum 31. Dezember 2020…“.</a:t>
            </a:r>
          </a:p>
        </p:txBody>
      </p:sp>
      <p:graphicFrame>
        <p:nvGraphicFramePr>
          <p:cNvPr id="6" name="Inhaltsplatzhalter 6"/>
          <p:cNvGraphicFramePr>
            <a:graphicFrameLocks noGrp="1"/>
          </p:cNvGraphicFramePr>
          <p:nvPr>
            <p:ph idx="1"/>
            <p:extLst>
              <p:ext uri="{D42A27DB-BD31-4B8C-83A1-F6EECF244321}">
                <p14:modId xmlns:p14="http://schemas.microsoft.com/office/powerpoint/2010/main" val="2441953081"/>
              </p:ext>
            </p:extLst>
          </p:nvPr>
        </p:nvGraphicFramePr>
        <p:xfrm>
          <a:off x="4630738" y="1079500"/>
          <a:ext cx="4262437" cy="35179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03011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6333" y="253523"/>
            <a:ext cx="8642349" cy="454025"/>
          </a:xfrm>
        </p:spPr>
        <p:txBody>
          <a:bodyPr/>
          <a:lstStyle/>
          <a:p>
            <a:r>
              <a:rPr lang="de-DE" sz="3200" dirty="0" smtClean="0"/>
              <a:t>Einkommen während der Kurzarbeit</a:t>
            </a:r>
            <a:endParaRPr lang="de-DE" sz="3200" dirty="0"/>
          </a:p>
        </p:txBody>
      </p:sp>
      <p:sp>
        <p:nvSpPr>
          <p:cNvPr id="3" name="Inhaltsplatzhalter 2"/>
          <p:cNvSpPr>
            <a:spLocks noGrp="1"/>
          </p:cNvSpPr>
          <p:nvPr>
            <p:ph idx="1"/>
          </p:nvPr>
        </p:nvSpPr>
        <p:spPr>
          <a:xfrm>
            <a:off x="356332" y="888023"/>
            <a:ext cx="8642349" cy="3886199"/>
          </a:xfrm>
        </p:spPr>
        <p:txBody>
          <a:bodyPr>
            <a:noAutofit/>
          </a:bodyPr>
          <a:lstStyle/>
          <a:p>
            <a:pPr marL="0" indent="0">
              <a:spcBef>
                <a:spcPct val="0"/>
              </a:spcBef>
              <a:buNone/>
            </a:pPr>
            <a:r>
              <a:rPr lang="de-DE" altLang="de-DE" b="1" dirty="0">
                <a:latin typeface="+mn-lt"/>
              </a:rPr>
              <a:t>Arbeitsentgelt während Kurzarbeit</a:t>
            </a:r>
            <a:r>
              <a:rPr lang="de-DE" altLang="de-DE" b="1" dirty="0" smtClean="0">
                <a:latin typeface="+mn-lt"/>
              </a:rPr>
              <a:t>:</a:t>
            </a:r>
          </a:p>
          <a:p>
            <a:pPr marL="0" indent="0">
              <a:spcBef>
                <a:spcPts val="0"/>
              </a:spcBef>
              <a:buNone/>
            </a:pPr>
            <a:r>
              <a:rPr lang="de-DE" altLang="de-DE" dirty="0" smtClean="0">
                <a:latin typeface="+mn-lt"/>
              </a:rPr>
              <a:t>Die Arbeitszeit kann während Kurzarbeit nur teilweise verkürzt werden, aber auch vollständig ausfallen (Kurzarbeit „Null“). Der </a:t>
            </a:r>
            <a:r>
              <a:rPr lang="de-DE" altLang="de-DE" dirty="0">
                <a:latin typeface="+mn-lt"/>
              </a:rPr>
              <a:t>Arbeitgeber zahlt den Beschäftigten das Arbeitsentgelt, das nach Einführung der Kurzarbeit der verkürzten </a:t>
            </a:r>
            <a:r>
              <a:rPr lang="de-DE" altLang="de-DE" dirty="0" smtClean="0">
                <a:latin typeface="+mn-lt"/>
              </a:rPr>
              <a:t>Arbeitszeit </a:t>
            </a:r>
            <a:r>
              <a:rPr lang="de-DE" altLang="de-DE" dirty="0">
                <a:latin typeface="+mn-lt"/>
              </a:rPr>
              <a:t>entspricht</a:t>
            </a:r>
            <a:r>
              <a:rPr lang="de-DE" altLang="de-DE" dirty="0" smtClean="0">
                <a:latin typeface="+mn-lt"/>
              </a:rPr>
              <a:t>.</a:t>
            </a:r>
          </a:p>
          <a:p>
            <a:pPr marL="0" indent="0">
              <a:spcBef>
                <a:spcPct val="0"/>
              </a:spcBef>
              <a:buNone/>
            </a:pPr>
            <a:endParaRPr lang="de-DE" altLang="de-DE" dirty="0">
              <a:latin typeface="+mn-lt"/>
            </a:endParaRPr>
          </a:p>
          <a:p>
            <a:pPr marL="0" indent="0">
              <a:spcBef>
                <a:spcPct val="0"/>
              </a:spcBef>
              <a:buNone/>
            </a:pPr>
            <a:r>
              <a:rPr lang="de-DE" altLang="de-DE" b="1" dirty="0" smtClean="0">
                <a:latin typeface="+mn-lt"/>
              </a:rPr>
              <a:t>Kurzarbeitergeld:</a:t>
            </a:r>
            <a:endParaRPr lang="de-DE" altLang="de-DE" b="1" dirty="0">
              <a:latin typeface="+mn-lt"/>
            </a:endParaRPr>
          </a:p>
          <a:p>
            <a:pPr marL="0" indent="0">
              <a:spcBef>
                <a:spcPct val="0"/>
              </a:spcBef>
              <a:buNone/>
            </a:pPr>
            <a:r>
              <a:rPr lang="de-DE" dirty="0" smtClean="0">
                <a:latin typeface="+mn-lt"/>
              </a:rPr>
              <a:t>Als </a:t>
            </a:r>
            <a:r>
              <a:rPr lang="de-DE" dirty="0">
                <a:latin typeface="+mn-lt"/>
              </a:rPr>
              <a:t>A</a:t>
            </a:r>
            <a:r>
              <a:rPr lang="de-DE" dirty="0" smtClean="0">
                <a:latin typeface="+mn-lt"/>
              </a:rPr>
              <a:t>usgleich für das wegen der reduzierten Arbeitszeit ausgefallene Entgelt wird das Kurzarbeitergeld durch die Agentur für Arbeit gewährt. Ausgezahlt wird es vom Arbeitgeber.</a:t>
            </a:r>
          </a:p>
          <a:p>
            <a:pPr marL="0" indent="0">
              <a:spcBef>
                <a:spcPct val="0"/>
              </a:spcBef>
              <a:buNone/>
            </a:pPr>
            <a:endParaRPr lang="de-DE" dirty="0" smtClean="0">
              <a:latin typeface="+mn-lt"/>
            </a:endParaRPr>
          </a:p>
          <a:p>
            <a:pPr marL="0" lvl="0" indent="0" defTabSz="914400" fontAlgn="base">
              <a:lnSpc>
                <a:spcPct val="100000"/>
              </a:lnSpc>
              <a:spcBef>
                <a:spcPts val="0"/>
              </a:spcBef>
              <a:spcAft>
                <a:spcPct val="0"/>
              </a:spcAft>
              <a:buSzPct val="120000"/>
              <a:buNone/>
              <a:defRPr/>
            </a:pPr>
            <a:r>
              <a:rPr lang="de-DE" b="1" kern="0" dirty="0" smtClean="0">
                <a:solidFill>
                  <a:srgbClr val="000000"/>
                </a:solidFill>
                <a:latin typeface="+mn-lt"/>
              </a:rPr>
              <a:t>Entgelt für Urlaub und Feiertage:</a:t>
            </a:r>
          </a:p>
          <a:p>
            <a:pPr marL="0" lvl="0" indent="0" defTabSz="914400" fontAlgn="base">
              <a:lnSpc>
                <a:spcPct val="100000"/>
              </a:lnSpc>
              <a:spcBef>
                <a:spcPts val="0"/>
              </a:spcBef>
              <a:spcAft>
                <a:spcPct val="0"/>
              </a:spcAft>
              <a:buSzPct val="120000"/>
              <a:buNone/>
              <a:defRPr/>
            </a:pPr>
            <a:r>
              <a:rPr lang="de-DE" kern="0" dirty="0" smtClean="0">
                <a:solidFill>
                  <a:srgbClr val="000000"/>
                </a:solidFill>
                <a:latin typeface="+mn-lt"/>
              </a:rPr>
              <a:t>Bei </a:t>
            </a:r>
            <a:r>
              <a:rPr lang="de-DE" kern="0" dirty="0">
                <a:solidFill>
                  <a:srgbClr val="000000"/>
                </a:solidFill>
                <a:latin typeface="+mn-lt"/>
              </a:rPr>
              <a:t>Urlaub bleibt der </a:t>
            </a:r>
            <a:r>
              <a:rPr lang="de-DE" kern="0" dirty="0" smtClean="0">
                <a:solidFill>
                  <a:srgbClr val="000000"/>
                </a:solidFill>
                <a:latin typeface="+mn-lt"/>
              </a:rPr>
              <a:t>Arbeitgeber </a:t>
            </a:r>
            <a:r>
              <a:rPr lang="de-DE" kern="0" dirty="0" err="1" smtClean="0">
                <a:solidFill>
                  <a:srgbClr val="000000"/>
                </a:solidFill>
                <a:latin typeface="+mn-lt"/>
              </a:rPr>
              <a:t>grds</a:t>
            </a:r>
            <a:r>
              <a:rPr lang="de-DE" kern="0" dirty="0" smtClean="0">
                <a:solidFill>
                  <a:srgbClr val="000000"/>
                </a:solidFill>
                <a:latin typeface="+mn-lt"/>
              </a:rPr>
              <a:t>.  </a:t>
            </a:r>
            <a:r>
              <a:rPr lang="de-DE" kern="0" dirty="0">
                <a:solidFill>
                  <a:srgbClr val="000000"/>
                </a:solidFill>
                <a:latin typeface="+mn-lt"/>
              </a:rPr>
              <a:t>zur vollen Entgeltzahlung verpflichtet ( § 11 Abs. 1 </a:t>
            </a:r>
            <a:r>
              <a:rPr lang="de-DE" kern="0" dirty="0" smtClean="0">
                <a:solidFill>
                  <a:srgbClr val="000000"/>
                </a:solidFill>
                <a:latin typeface="+mn-lt"/>
              </a:rPr>
              <a:t>S. </a:t>
            </a:r>
            <a:r>
              <a:rPr lang="de-DE" kern="0" dirty="0">
                <a:solidFill>
                  <a:srgbClr val="000000"/>
                </a:solidFill>
                <a:latin typeface="+mn-lt"/>
              </a:rPr>
              <a:t>3  BUrlG</a:t>
            </a:r>
            <a:r>
              <a:rPr lang="de-DE" kern="0" dirty="0" smtClean="0">
                <a:solidFill>
                  <a:srgbClr val="000000"/>
                </a:solidFill>
                <a:latin typeface="+mn-lt"/>
              </a:rPr>
              <a:t>). Bei Abweichungen von dieser gesetzlichen Regelung nach § 13 BUrlG beachte </a:t>
            </a:r>
            <a:r>
              <a:rPr lang="de-DE" kern="0" dirty="0" err="1" smtClean="0">
                <a:solidFill>
                  <a:srgbClr val="000000"/>
                </a:solidFill>
                <a:latin typeface="+mn-lt"/>
              </a:rPr>
              <a:t>Rspr</a:t>
            </a:r>
            <a:r>
              <a:rPr lang="de-DE" kern="0" dirty="0" smtClean="0">
                <a:solidFill>
                  <a:srgbClr val="000000"/>
                </a:solidFill>
                <a:latin typeface="+mn-lt"/>
              </a:rPr>
              <a:t>. Des EuGH. An </a:t>
            </a:r>
            <a:r>
              <a:rPr lang="de-DE" kern="0" dirty="0">
                <a:solidFill>
                  <a:srgbClr val="000000"/>
                </a:solidFill>
                <a:latin typeface="+mn-lt"/>
              </a:rPr>
              <a:t>Feiertagen </a:t>
            </a:r>
            <a:r>
              <a:rPr lang="de-DE" kern="0" dirty="0" smtClean="0">
                <a:solidFill>
                  <a:srgbClr val="000000"/>
                </a:solidFill>
                <a:latin typeface="+mn-lt"/>
              </a:rPr>
              <a:t>muss er Entgelt in </a:t>
            </a:r>
            <a:r>
              <a:rPr lang="de-DE" kern="0" dirty="0">
                <a:solidFill>
                  <a:srgbClr val="000000"/>
                </a:solidFill>
                <a:latin typeface="+mn-lt"/>
              </a:rPr>
              <a:t>Höhe des Kurzarbeitergeldes </a:t>
            </a:r>
            <a:r>
              <a:rPr lang="de-DE" kern="0" dirty="0" smtClean="0">
                <a:solidFill>
                  <a:srgbClr val="000000"/>
                </a:solidFill>
                <a:latin typeface="+mn-lt"/>
              </a:rPr>
              <a:t>ggf. einschließlich eines verkürzten Lohns zahlen, § 2 Abs.2 </a:t>
            </a:r>
            <a:r>
              <a:rPr lang="de-DE" kern="0" dirty="0" err="1" smtClean="0">
                <a:solidFill>
                  <a:srgbClr val="000000"/>
                </a:solidFill>
                <a:latin typeface="+mn-lt"/>
              </a:rPr>
              <a:t>EntgFG</a:t>
            </a:r>
            <a:r>
              <a:rPr lang="de-DE" kern="0" dirty="0" smtClean="0">
                <a:solidFill>
                  <a:srgbClr val="000000"/>
                </a:solidFill>
                <a:latin typeface="+mn-lt"/>
              </a:rPr>
              <a:t>.</a:t>
            </a:r>
            <a:endParaRPr lang="de-DE" kern="0" dirty="0">
              <a:solidFill>
                <a:srgbClr val="000000"/>
              </a:solidFill>
              <a:latin typeface="+mn-lt"/>
            </a:endParaRPr>
          </a:p>
          <a:p>
            <a:pPr marL="1350" indent="0">
              <a:buNone/>
            </a:pPr>
            <a:endParaRPr lang="de-DE" dirty="0"/>
          </a:p>
        </p:txBody>
      </p:sp>
    </p:spTree>
    <p:extLst>
      <p:ext uri="{BB962C8B-B14F-4D97-AF65-F5344CB8AC3E}">
        <p14:creationId xmlns:p14="http://schemas.microsoft.com/office/powerpoint/2010/main" val="2836410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2372" y="244731"/>
            <a:ext cx="8642349" cy="454025"/>
          </a:xfrm>
        </p:spPr>
        <p:txBody>
          <a:bodyPr/>
          <a:lstStyle/>
          <a:p>
            <a:r>
              <a:rPr lang="de-DE" sz="3200" dirty="0" smtClean="0"/>
              <a:t>Höhe des Kurzarbeitergeldes, § 105 SGB III</a:t>
            </a:r>
            <a:endParaRPr lang="de-DE" sz="3200" dirty="0"/>
          </a:p>
        </p:txBody>
      </p:sp>
      <p:sp>
        <p:nvSpPr>
          <p:cNvPr id="3" name="Inhaltsplatzhalter 2"/>
          <p:cNvSpPr>
            <a:spLocks noGrp="1"/>
          </p:cNvSpPr>
          <p:nvPr>
            <p:ph idx="1"/>
          </p:nvPr>
        </p:nvSpPr>
        <p:spPr>
          <a:xfrm>
            <a:off x="250825" y="838200"/>
            <a:ext cx="8642349" cy="4229100"/>
          </a:xfrm>
          <a:ln>
            <a:noFill/>
          </a:ln>
        </p:spPr>
        <p:style>
          <a:lnRef idx="2">
            <a:schemeClr val="accent1"/>
          </a:lnRef>
          <a:fillRef idx="1">
            <a:schemeClr val="lt1"/>
          </a:fillRef>
          <a:effectRef idx="0">
            <a:schemeClr val="accent1"/>
          </a:effectRef>
          <a:fontRef idx="minor">
            <a:schemeClr val="dk1"/>
          </a:fontRef>
        </p:style>
        <p:txBody>
          <a:bodyPr>
            <a:normAutofit/>
          </a:bodyPr>
          <a:lstStyle/>
          <a:p>
            <a:pPr marL="0" lvl="0" indent="0" defTabSz="914400" fontAlgn="base">
              <a:lnSpc>
                <a:spcPts val="2200"/>
              </a:lnSpc>
              <a:spcBef>
                <a:spcPct val="0"/>
              </a:spcBef>
              <a:spcAft>
                <a:spcPct val="0"/>
              </a:spcAft>
              <a:buSzPct val="120000"/>
              <a:buNone/>
            </a:pPr>
            <a:r>
              <a:rPr lang="de-DE" altLang="de-DE" kern="0" dirty="0">
                <a:solidFill>
                  <a:srgbClr val="000000"/>
                </a:solidFill>
                <a:latin typeface="+mn-lt"/>
                <a:cs typeface="+mn-cs"/>
              </a:rPr>
              <a:t>Kurzarbeitergeld </a:t>
            </a:r>
            <a:r>
              <a:rPr lang="de-DE" altLang="de-DE" kern="0" dirty="0" smtClean="0">
                <a:solidFill>
                  <a:srgbClr val="000000"/>
                </a:solidFill>
                <a:latin typeface="+mn-lt"/>
                <a:cs typeface="+mn-cs"/>
              </a:rPr>
              <a:t>wird in </a:t>
            </a:r>
            <a:r>
              <a:rPr lang="de-DE" altLang="de-DE" kern="0" dirty="0">
                <a:solidFill>
                  <a:srgbClr val="000000"/>
                </a:solidFill>
                <a:latin typeface="+mn-lt"/>
                <a:cs typeface="+mn-cs"/>
              </a:rPr>
              <a:t>Höhe von 60% bzw. </a:t>
            </a:r>
            <a:r>
              <a:rPr lang="de-DE" altLang="de-DE" kern="0" dirty="0" smtClean="0">
                <a:solidFill>
                  <a:srgbClr val="000000"/>
                </a:solidFill>
                <a:latin typeface="+mn-lt"/>
                <a:cs typeface="+mn-cs"/>
              </a:rPr>
              <a:t>von 67</a:t>
            </a:r>
            <a:r>
              <a:rPr lang="de-DE" altLang="de-DE" kern="0" dirty="0">
                <a:solidFill>
                  <a:srgbClr val="000000"/>
                </a:solidFill>
                <a:latin typeface="+mn-lt"/>
                <a:cs typeface="+mn-cs"/>
              </a:rPr>
              <a:t>% (bei mindestens einem Kind </a:t>
            </a:r>
            <a:r>
              <a:rPr lang="de-DE" altLang="de-DE" kern="0" dirty="0" smtClean="0">
                <a:solidFill>
                  <a:srgbClr val="000000"/>
                </a:solidFill>
                <a:latin typeface="+mn-lt"/>
                <a:cs typeface="+mn-cs"/>
              </a:rPr>
              <a:t>            </a:t>
            </a:r>
            <a:r>
              <a:rPr lang="de-DE" altLang="de-DE" kern="0" dirty="0" err="1" smtClean="0">
                <a:solidFill>
                  <a:srgbClr val="000000"/>
                </a:solidFill>
                <a:latin typeface="+mn-lt"/>
                <a:cs typeface="+mn-cs"/>
              </a:rPr>
              <a:t>iSd</a:t>
            </a:r>
            <a:r>
              <a:rPr lang="de-DE" altLang="de-DE" kern="0" dirty="0" smtClean="0">
                <a:solidFill>
                  <a:srgbClr val="000000"/>
                </a:solidFill>
                <a:latin typeface="+mn-lt"/>
                <a:cs typeface="+mn-cs"/>
              </a:rPr>
              <a:t> </a:t>
            </a:r>
            <a:r>
              <a:rPr lang="de-DE" altLang="de-DE" kern="0" dirty="0">
                <a:solidFill>
                  <a:srgbClr val="000000"/>
                </a:solidFill>
                <a:latin typeface="+mn-lt"/>
                <a:cs typeface="+mn-cs"/>
              </a:rPr>
              <a:t>EStG) der </a:t>
            </a:r>
            <a:r>
              <a:rPr lang="de-DE" altLang="de-DE" kern="0" dirty="0" smtClean="0">
                <a:solidFill>
                  <a:srgbClr val="000000"/>
                </a:solidFill>
                <a:latin typeface="+mn-lt"/>
                <a:cs typeface="+mn-cs"/>
              </a:rPr>
              <a:t>sog. Nettoentgeltdifferenz </a:t>
            </a:r>
            <a:r>
              <a:rPr lang="de-DE" altLang="de-DE" kern="0" dirty="0">
                <a:solidFill>
                  <a:srgbClr val="000000"/>
                </a:solidFill>
                <a:latin typeface="+mn-lt"/>
                <a:cs typeface="+mn-cs"/>
              </a:rPr>
              <a:t>gewährt</a:t>
            </a:r>
            <a:r>
              <a:rPr lang="de-DE" altLang="de-DE" kern="0" dirty="0" smtClean="0">
                <a:solidFill>
                  <a:srgbClr val="000000"/>
                </a:solidFill>
                <a:latin typeface="+mn-lt"/>
                <a:cs typeface="+mn-cs"/>
              </a:rPr>
              <a:t>.</a:t>
            </a:r>
          </a:p>
          <a:p>
            <a:pPr marL="0" lvl="0" indent="0" defTabSz="914400" fontAlgn="base">
              <a:lnSpc>
                <a:spcPts val="2200"/>
              </a:lnSpc>
              <a:spcBef>
                <a:spcPct val="0"/>
              </a:spcBef>
              <a:spcAft>
                <a:spcPct val="0"/>
              </a:spcAft>
              <a:buSzPct val="120000"/>
              <a:buNone/>
            </a:pPr>
            <a:r>
              <a:rPr lang="de-DE" altLang="de-DE" kern="0" dirty="0" smtClean="0">
                <a:solidFill>
                  <a:srgbClr val="000000"/>
                </a:solidFill>
                <a:latin typeface="+mn-lt"/>
                <a:cs typeface="+mn-cs"/>
              </a:rPr>
              <a:t>Die Nettoentgeltdifferenz (§ 106 SGB III) ergibt sich wie folgt:</a:t>
            </a:r>
          </a:p>
          <a:p>
            <a:pPr marL="0" lvl="0" indent="0" defTabSz="914400" fontAlgn="base">
              <a:lnSpc>
                <a:spcPts val="2200"/>
              </a:lnSpc>
              <a:spcBef>
                <a:spcPct val="0"/>
              </a:spcBef>
              <a:spcAft>
                <a:spcPct val="0"/>
              </a:spcAft>
              <a:buSzPct val="120000"/>
              <a:buNone/>
            </a:pPr>
            <a:endParaRPr lang="de-DE" altLang="de-DE" u="sng" kern="0" dirty="0" smtClean="0">
              <a:solidFill>
                <a:srgbClr val="000000"/>
              </a:solidFill>
              <a:latin typeface="+mn-lt"/>
              <a:cs typeface="+mn-cs"/>
            </a:endParaRPr>
          </a:p>
          <a:p>
            <a:pPr marL="1350" indent="0">
              <a:buNone/>
            </a:pPr>
            <a:r>
              <a:rPr lang="de-DE" dirty="0">
                <a:latin typeface="+mn-lt"/>
              </a:rPr>
              <a:t> </a:t>
            </a:r>
            <a:r>
              <a:rPr lang="de-DE" dirty="0" smtClean="0">
                <a:latin typeface="+mn-lt"/>
              </a:rPr>
              <a:t> pauschaliertes </a:t>
            </a:r>
            <a:r>
              <a:rPr lang="de-DE" dirty="0">
                <a:latin typeface="+mn-lt"/>
              </a:rPr>
              <a:t>Netto-Sollentgelt </a:t>
            </a:r>
            <a:endParaRPr lang="de-DE" dirty="0" smtClean="0">
              <a:latin typeface="+mn-lt"/>
            </a:endParaRPr>
          </a:p>
          <a:p>
            <a:pPr marL="1350" indent="0">
              <a:buNone/>
            </a:pPr>
            <a:r>
              <a:rPr lang="de-DE" dirty="0" smtClean="0">
                <a:latin typeface="+mn-lt"/>
              </a:rPr>
              <a:t>- </a:t>
            </a:r>
            <a:r>
              <a:rPr lang="de-DE" dirty="0">
                <a:latin typeface="+mn-lt"/>
              </a:rPr>
              <a:t>pauschaliertes </a:t>
            </a:r>
            <a:r>
              <a:rPr lang="de-DE" dirty="0" smtClean="0">
                <a:latin typeface="+mn-lt"/>
              </a:rPr>
              <a:t>Netto-</a:t>
            </a:r>
            <a:r>
              <a:rPr lang="de-DE" dirty="0" err="1">
                <a:latin typeface="+mn-lt"/>
              </a:rPr>
              <a:t>I</a:t>
            </a:r>
            <a:r>
              <a:rPr lang="de-DE" dirty="0" err="1" smtClean="0">
                <a:latin typeface="+mn-lt"/>
              </a:rPr>
              <a:t>stentgelt</a:t>
            </a:r>
            <a:r>
              <a:rPr lang="de-DE" dirty="0" smtClean="0">
                <a:latin typeface="+mn-lt"/>
              </a:rPr>
              <a:t> </a:t>
            </a:r>
            <a:endParaRPr lang="de-DE" dirty="0">
              <a:latin typeface="+mn-lt"/>
            </a:endParaRPr>
          </a:p>
          <a:p>
            <a:pPr marL="1350" indent="0">
              <a:buNone/>
            </a:pPr>
            <a:r>
              <a:rPr lang="de-DE" dirty="0">
                <a:latin typeface="+mn-lt"/>
              </a:rPr>
              <a:t> </a:t>
            </a:r>
            <a:r>
              <a:rPr lang="de-DE" dirty="0" smtClean="0">
                <a:latin typeface="+mn-lt"/>
              </a:rPr>
              <a:t>  ------------------------------------------</a:t>
            </a:r>
            <a:endParaRPr lang="de-DE" dirty="0">
              <a:latin typeface="+mn-lt"/>
            </a:endParaRPr>
          </a:p>
          <a:p>
            <a:pPr marL="1350" indent="0">
              <a:buNone/>
            </a:pPr>
            <a:r>
              <a:rPr lang="de-DE" dirty="0">
                <a:latin typeface="+mn-lt"/>
              </a:rPr>
              <a:t>= Nettoentgeltdifferenz </a:t>
            </a:r>
          </a:p>
          <a:p>
            <a:endParaRPr lang="de-DE" dirty="0" smtClean="0"/>
          </a:p>
          <a:p>
            <a:pPr marL="1350" indent="0">
              <a:buNone/>
            </a:pPr>
            <a:endParaRPr lang="de-DE" dirty="0"/>
          </a:p>
          <a:p>
            <a:pPr marL="1350" indent="0">
              <a:buNone/>
            </a:pPr>
            <a:endParaRPr lang="de-DE" dirty="0" smtClean="0"/>
          </a:p>
          <a:p>
            <a:pPr marL="1350" indent="0">
              <a:buNone/>
            </a:pPr>
            <a:r>
              <a:rPr lang="de-DE" b="1" dirty="0" smtClean="0">
                <a:solidFill>
                  <a:srgbClr val="FF0000"/>
                </a:solidFill>
                <a:latin typeface="+mn-lt"/>
              </a:rPr>
              <a:t>Achtung: </a:t>
            </a:r>
            <a:r>
              <a:rPr lang="de-DE" dirty="0" smtClean="0">
                <a:latin typeface="+mn-lt"/>
              </a:rPr>
              <a:t>Vorübergehend ist in § 421c Abs. 2 SGB III eine stufenweise Erhöhung des Kurzarbeitergeldes bei einer bestimmten Dauer der Kurzarbeit geregelt.</a:t>
            </a:r>
            <a:endParaRPr lang="de-DE" dirty="0">
              <a:latin typeface="+mn-lt"/>
            </a:endParaRPr>
          </a:p>
        </p:txBody>
      </p:sp>
      <p:sp>
        <p:nvSpPr>
          <p:cNvPr id="5" name="Pfeil nach rechts 4"/>
          <p:cNvSpPr/>
          <p:nvPr/>
        </p:nvSpPr>
        <p:spPr>
          <a:xfrm>
            <a:off x="3136307" y="3456774"/>
            <a:ext cx="692209" cy="5212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p:cNvSpPr txBox="1"/>
          <p:nvPr/>
        </p:nvSpPr>
        <p:spPr>
          <a:xfrm>
            <a:off x="3929566" y="3117256"/>
            <a:ext cx="4862557" cy="1200329"/>
          </a:xfrm>
          <a:prstGeom prst="rect">
            <a:avLst/>
          </a:prstGeom>
          <a:noFill/>
        </p:spPr>
        <p:txBody>
          <a:bodyPr wrap="square" rtlCol="0">
            <a:spAutoFit/>
          </a:bodyPr>
          <a:lstStyle/>
          <a:p>
            <a:r>
              <a:rPr lang="de-DE" altLang="de-DE" sz="1600" b="1" dirty="0">
                <a:solidFill>
                  <a:schemeClr val="tx2">
                    <a:lumMod val="50000"/>
                  </a:schemeClr>
                </a:solidFill>
                <a:cs typeface="Arial" panose="020B0604020202020204" pitchFamily="34" charset="0"/>
              </a:rPr>
              <a:t>Pauschalierung: </a:t>
            </a:r>
            <a:r>
              <a:rPr lang="de-DE" altLang="de-DE" sz="1400" dirty="0">
                <a:solidFill>
                  <a:schemeClr val="tx2">
                    <a:lumMod val="50000"/>
                  </a:schemeClr>
                </a:solidFill>
                <a:cs typeface="Arial" panose="020B0604020202020204" pitchFamily="34" charset="0"/>
              </a:rPr>
              <a:t>Das hier verwendete Netto entspricht nicht dem „üblichen“ Netto auf der Lohnabrechnung. Eine Tabelle zum Ablesen der pauschalierten Nettoentgelte, die zur Berechnung des Kurzarbeitergeldes notwendig sind, findet man auf der Webseite der Agentur für Arbeit. </a:t>
            </a:r>
            <a:r>
              <a:rPr lang="de-DE" altLang="de-DE" sz="1400" i="1" dirty="0"/>
              <a:t>	</a:t>
            </a:r>
            <a:endParaRPr lang="de-DE" altLang="de-DE" sz="1400" i="1" dirty="0" smtClean="0"/>
          </a:p>
        </p:txBody>
      </p:sp>
    </p:spTree>
    <p:extLst>
      <p:ext uri="{BB962C8B-B14F-4D97-AF65-F5344CB8AC3E}">
        <p14:creationId xmlns:p14="http://schemas.microsoft.com/office/powerpoint/2010/main" val="4266303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271108"/>
            <a:ext cx="8642349" cy="454025"/>
          </a:xfrm>
        </p:spPr>
        <p:txBody>
          <a:bodyPr/>
          <a:lstStyle/>
          <a:p>
            <a:pPr lvl="0">
              <a:lnSpc>
                <a:spcPct val="100000"/>
              </a:lnSpc>
              <a:spcBef>
                <a:spcPts val="750"/>
              </a:spcBef>
              <a:buSzPct val="90000"/>
            </a:pPr>
            <a:r>
              <a:rPr lang="de-DE" sz="3200" dirty="0"/>
              <a:t>Höhe des </a:t>
            </a:r>
            <a:r>
              <a:rPr lang="de-DE" sz="3200" dirty="0" smtClean="0"/>
              <a:t>Kurzarbeitergeldes </a:t>
            </a:r>
            <a:br>
              <a:rPr lang="de-DE" sz="3200" dirty="0" smtClean="0"/>
            </a:br>
            <a:r>
              <a:rPr lang="de-DE" sz="2000" b="0" cap="none" spc="100" dirty="0" smtClean="0">
                <a:latin typeface="+mn-lt"/>
                <a:ea typeface="+mn-ea"/>
                <a:cs typeface="Calibri" panose="020F0502020204030204" pitchFamily="34" charset="0"/>
              </a:rPr>
              <a:t>SOLLENTGELT UND ISTENTGELT</a:t>
            </a:r>
            <a:r>
              <a:rPr lang="de-DE" sz="2100" b="0" cap="none" spc="100" dirty="0">
                <a:latin typeface="Meta Head IGM Cond Black"/>
                <a:ea typeface="+mn-ea"/>
                <a:cs typeface="Calibri" panose="020F0502020204030204" pitchFamily="34" charset="0"/>
              </a:rPr>
              <a:t/>
            </a:r>
            <a:br>
              <a:rPr lang="de-DE" sz="2100" b="0" cap="none" spc="100" dirty="0">
                <a:latin typeface="Meta Head IGM Cond Black"/>
                <a:ea typeface="+mn-ea"/>
                <a:cs typeface="Calibri" panose="020F0502020204030204" pitchFamily="34" charset="0"/>
              </a:rPr>
            </a:br>
            <a:endParaRPr lang="de-DE" sz="3200" dirty="0"/>
          </a:p>
        </p:txBody>
      </p:sp>
      <p:sp>
        <p:nvSpPr>
          <p:cNvPr id="3" name="Inhaltsplatzhalter 2"/>
          <p:cNvSpPr>
            <a:spLocks noGrp="1"/>
          </p:cNvSpPr>
          <p:nvPr>
            <p:ph idx="1"/>
          </p:nvPr>
        </p:nvSpPr>
        <p:spPr>
          <a:xfrm>
            <a:off x="250825" y="1459523"/>
            <a:ext cx="8642349" cy="3606645"/>
          </a:xfrm>
        </p:spPr>
        <p:txBody>
          <a:bodyPr>
            <a:normAutofit/>
          </a:bodyPr>
          <a:lstStyle/>
          <a:p>
            <a:pPr marL="0" lvl="0" indent="0" defTabSz="914400" eaLnBrk="0" fontAlgn="base" hangingPunct="0">
              <a:lnSpc>
                <a:spcPts val="2200"/>
              </a:lnSpc>
              <a:spcBef>
                <a:spcPts val="1600"/>
              </a:spcBef>
              <a:spcAft>
                <a:spcPct val="0"/>
              </a:spcAft>
              <a:buSzPct val="120000"/>
              <a:buNone/>
            </a:pPr>
            <a:r>
              <a:rPr lang="de-DE" sz="2000" b="1" dirty="0" smtClean="0">
                <a:latin typeface="+mn-lt"/>
              </a:rPr>
              <a:t>Sollentgelt </a:t>
            </a:r>
            <a:r>
              <a:rPr lang="de-DE" sz="2000" dirty="0" smtClean="0">
                <a:latin typeface="+mn-lt"/>
              </a:rPr>
              <a:t>ist das Bruttoarbeitsentgelt, was </a:t>
            </a:r>
            <a:r>
              <a:rPr lang="de-DE" altLang="de-DE" sz="2000" kern="0" dirty="0" smtClean="0">
                <a:solidFill>
                  <a:srgbClr val="000000"/>
                </a:solidFill>
                <a:latin typeface="+mn-lt"/>
              </a:rPr>
              <a:t>der/die </a:t>
            </a:r>
            <a:r>
              <a:rPr lang="de-DE" altLang="de-DE" sz="2000" kern="0" dirty="0">
                <a:solidFill>
                  <a:srgbClr val="000000"/>
                </a:solidFill>
                <a:latin typeface="+mn-lt"/>
              </a:rPr>
              <a:t>Arbeitnehmer/-in ohne den Arbeitsausfall im Kalendermonat </a:t>
            </a:r>
            <a:r>
              <a:rPr lang="de-DE" altLang="de-DE" sz="2000" kern="0" dirty="0" smtClean="0">
                <a:solidFill>
                  <a:srgbClr val="000000"/>
                </a:solidFill>
                <a:latin typeface="+mn-lt"/>
              </a:rPr>
              <a:t>erzielt hätte, soweit es beitragspflichtige Einnahme im Sinne des SGB III ist und damit als Entgelt im Sinne der Sozialversicherung anzusehen ist. Entgelt für Mehrarbeit </a:t>
            </a:r>
            <a:r>
              <a:rPr lang="de-DE" altLang="de-DE" sz="2000" kern="0" smtClean="0">
                <a:solidFill>
                  <a:srgbClr val="000000"/>
                </a:solidFill>
                <a:latin typeface="+mn-lt"/>
              </a:rPr>
              <a:t>zählt nicht dazu.</a:t>
            </a:r>
            <a:endParaRPr lang="de-DE" altLang="de-DE" sz="2000" kern="0" dirty="0" smtClean="0">
              <a:solidFill>
                <a:srgbClr val="000000"/>
              </a:solidFill>
              <a:latin typeface="+mn-lt"/>
            </a:endParaRPr>
          </a:p>
          <a:p>
            <a:pPr marL="0" lvl="0" indent="0" defTabSz="914400" eaLnBrk="0" fontAlgn="base" hangingPunct="0">
              <a:lnSpc>
                <a:spcPts val="2200"/>
              </a:lnSpc>
              <a:spcBef>
                <a:spcPts val="1600"/>
              </a:spcBef>
              <a:spcAft>
                <a:spcPct val="0"/>
              </a:spcAft>
              <a:buSzPct val="120000"/>
              <a:buNone/>
            </a:pPr>
            <a:r>
              <a:rPr lang="de-DE" altLang="de-DE" sz="2000" b="1" kern="0" dirty="0" err="1" smtClean="0">
                <a:solidFill>
                  <a:srgbClr val="000000"/>
                </a:solidFill>
                <a:latin typeface="+mn-lt"/>
              </a:rPr>
              <a:t>Istengelt</a:t>
            </a:r>
            <a:r>
              <a:rPr lang="de-DE" altLang="de-DE" sz="2000" kern="0" dirty="0">
                <a:solidFill>
                  <a:srgbClr val="000000"/>
                </a:solidFill>
                <a:latin typeface="+mn-lt"/>
              </a:rPr>
              <a:t> </a:t>
            </a:r>
            <a:r>
              <a:rPr lang="de-DE" altLang="de-DE" sz="2000" kern="0" dirty="0" smtClean="0">
                <a:solidFill>
                  <a:srgbClr val="000000"/>
                </a:solidFill>
                <a:latin typeface="+mn-lt"/>
              </a:rPr>
              <a:t>ist das tatsächlich erzielte </a:t>
            </a:r>
            <a:r>
              <a:rPr lang="de-DE" altLang="de-DE" sz="2000" kern="0" dirty="0">
                <a:solidFill>
                  <a:srgbClr val="000000"/>
                </a:solidFill>
                <a:latin typeface="+mn-lt"/>
              </a:rPr>
              <a:t>Bruttoarbeitsentgelt im </a:t>
            </a:r>
            <a:r>
              <a:rPr lang="de-DE" altLang="de-DE" sz="2000" kern="0" dirty="0" smtClean="0">
                <a:solidFill>
                  <a:srgbClr val="000000"/>
                </a:solidFill>
                <a:latin typeface="+mn-lt"/>
              </a:rPr>
              <a:t>Kalendermonat.</a:t>
            </a:r>
          </a:p>
          <a:p>
            <a:pPr marL="0" lvl="0" indent="0" defTabSz="914400" eaLnBrk="0" fontAlgn="base" hangingPunct="0">
              <a:lnSpc>
                <a:spcPts val="2200"/>
              </a:lnSpc>
              <a:spcBef>
                <a:spcPts val="1600"/>
              </a:spcBef>
              <a:spcAft>
                <a:spcPct val="0"/>
              </a:spcAft>
              <a:buSzPct val="120000"/>
              <a:buNone/>
            </a:pPr>
            <a:endParaRPr lang="de-DE" altLang="de-DE" sz="2000" kern="0" dirty="0">
              <a:solidFill>
                <a:srgbClr val="000000"/>
              </a:solidFill>
              <a:latin typeface="+mn-lt"/>
              <a:cs typeface="+mn-cs"/>
            </a:endParaRPr>
          </a:p>
          <a:p>
            <a:r>
              <a:rPr lang="de-DE" sz="2000" dirty="0" smtClean="0">
                <a:latin typeface="+mn-lt"/>
              </a:rPr>
              <a:t>Achtung: Für die Berechnung des Kurzarbeitergeldes muss beachtet werden, dass bestimmte Lohnbestandteile nicht in die Berechnung mit einfließen.</a:t>
            </a:r>
            <a:endParaRPr lang="de-DE" sz="2000" dirty="0">
              <a:latin typeface="+mn-lt"/>
            </a:endParaRPr>
          </a:p>
        </p:txBody>
      </p:sp>
    </p:spTree>
    <p:extLst>
      <p:ext uri="{BB962C8B-B14F-4D97-AF65-F5344CB8AC3E}">
        <p14:creationId xmlns:p14="http://schemas.microsoft.com/office/powerpoint/2010/main" val="7910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226560"/>
            <a:ext cx="8642349" cy="454025"/>
          </a:xfrm>
        </p:spPr>
        <p:txBody>
          <a:bodyPr/>
          <a:lstStyle/>
          <a:p>
            <a:r>
              <a:rPr lang="de-DE" dirty="0"/>
              <a:t>Höhe des Kurzarbeitergeldes</a:t>
            </a:r>
          </a:p>
        </p:txBody>
      </p:sp>
      <p:sp>
        <p:nvSpPr>
          <p:cNvPr id="3" name="Inhaltsplatzhalter 2"/>
          <p:cNvSpPr>
            <a:spLocks noGrp="1"/>
          </p:cNvSpPr>
          <p:nvPr>
            <p:ph idx="1"/>
          </p:nvPr>
        </p:nvSpPr>
        <p:spPr>
          <a:xfrm>
            <a:off x="250825" y="1158754"/>
            <a:ext cx="8642349" cy="3259824"/>
          </a:xfrm>
        </p:spPr>
        <p:txBody>
          <a:bodyPr>
            <a:normAutofit fontScale="92500" lnSpcReduction="20000"/>
          </a:bodyPr>
          <a:lstStyle/>
          <a:p>
            <a:pPr marL="1350" indent="0">
              <a:buNone/>
            </a:pPr>
            <a:r>
              <a:rPr lang="de-DE" dirty="0" smtClean="0">
                <a:latin typeface="+mn-lt"/>
              </a:rPr>
              <a:t>Für das Sollentgelt zu berücksichtigen sind:</a:t>
            </a:r>
          </a:p>
          <a:p>
            <a:pPr>
              <a:lnSpc>
                <a:spcPct val="107000"/>
              </a:lnSpc>
              <a:spcAft>
                <a:spcPts val="800"/>
              </a:spcAft>
            </a:pPr>
            <a:r>
              <a:rPr lang="de-DE" dirty="0">
                <a:latin typeface="+mn-lt"/>
                <a:ea typeface="Calibri" panose="020F0502020204030204" pitchFamily="34" charset="0"/>
                <a:cs typeface="Times New Roman" panose="02020603050405020304" pitchFamily="18" charset="0"/>
              </a:rPr>
              <a:t>steuer- und </a:t>
            </a:r>
            <a:r>
              <a:rPr lang="de-DE" dirty="0" smtClean="0">
                <a:latin typeface="+mn-lt"/>
                <a:ea typeface="Calibri" panose="020F0502020204030204" pitchFamily="34" charset="0"/>
                <a:cs typeface="Times New Roman" panose="02020603050405020304" pitchFamily="18" charset="0"/>
              </a:rPr>
              <a:t>sozialversicherungspflichtiges </a:t>
            </a:r>
            <a:r>
              <a:rPr lang="de-DE" dirty="0">
                <a:latin typeface="+mn-lt"/>
                <a:ea typeface="Calibri" panose="020F0502020204030204" pitchFamily="34" charset="0"/>
                <a:cs typeface="Times New Roman" panose="02020603050405020304" pitchFamily="18" charset="0"/>
              </a:rPr>
              <a:t>Entgelt</a:t>
            </a:r>
          </a:p>
          <a:p>
            <a:pPr>
              <a:lnSpc>
                <a:spcPct val="107000"/>
              </a:lnSpc>
              <a:spcAft>
                <a:spcPts val="800"/>
              </a:spcAft>
            </a:pPr>
            <a:r>
              <a:rPr lang="de-DE" dirty="0" smtClean="0">
                <a:latin typeface="+mn-lt"/>
                <a:ea typeface="Calibri" panose="020F0502020204030204" pitchFamily="34" charset="0"/>
                <a:cs typeface="Times New Roman" panose="02020603050405020304" pitchFamily="18" charset="0"/>
              </a:rPr>
              <a:t>steuer- </a:t>
            </a:r>
            <a:r>
              <a:rPr lang="de-DE" dirty="0">
                <a:latin typeface="+mn-lt"/>
                <a:ea typeface="Calibri" panose="020F0502020204030204" pitchFamily="34" charset="0"/>
                <a:cs typeface="Times New Roman" panose="02020603050405020304" pitchFamily="18" charset="0"/>
              </a:rPr>
              <a:t>und sozialversicherungspflichtige  Zulagen und Zuschläge</a:t>
            </a:r>
          </a:p>
          <a:p>
            <a:pPr>
              <a:lnSpc>
                <a:spcPct val="107000"/>
              </a:lnSpc>
              <a:spcAft>
                <a:spcPts val="800"/>
              </a:spcAft>
            </a:pPr>
            <a:r>
              <a:rPr lang="de-DE" dirty="0" smtClean="0">
                <a:latin typeface="+mn-lt"/>
                <a:ea typeface="Calibri" panose="020F0502020204030204" pitchFamily="34" charset="0"/>
                <a:cs typeface="Times New Roman" panose="02020603050405020304" pitchFamily="18" charset="0"/>
              </a:rPr>
              <a:t>vermögenswirksame </a:t>
            </a:r>
            <a:r>
              <a:rPr lang="de-DE" dirty="0">
                <a:latin typeface="+mn-lt"/>
                <a:ea typeface="Calibri" panose="020F0502020204030204" pitchFamily="34" charset="0"/>
                <a:cs typeface="Times New Roman" panose="02020603050405020304" pitchFamily="18" charset="0"/>
              </a:rPr>
              <a:t>Leistungen </a:t>
            </a:r>
          </a:p>
          <a:p>
            <a:pPr marL="1350" indent="0">
              <a:lnSpc>
                <a:spcPct val="107000"/>
              </a:lnSpc>
              <a:spcAft>
                <a:spcPts val="800"/>
              </a:spcAft>
              <a:buNone/>
            </a:pPr>
            <a:r>
              <a:rPr lang="de-DE" dirty="0">
                <a:latin typeface="+mn-lt"/>
                <a:ea typeface="Calibri" panose="020F0502020204030204" pitchFamily="34" charset="0"/>
                <a:cs typeface="Times New Roman" panose="02020603050405020304" pitchFamily="18" charset="0"/>
              </a:rPr>
              <a:t>Nicht zu berücksichtigen sind: </a:t>
            </a:r>
          </a:p>
          <a:p>
            <a:pPr>
              <a:lnSpc>
                <a:spcPct val="107000"/>
              </a:lnSpc>
              <a:spcAft>
                <a:spcPts val="800"/>
              </a:spcAft>
            </a:pPr>
            <a:r>
              <a:rPr lang="de-DE" dirty="0" smtClean="0">
                <a:latin typeface="+mn-lt"/>
                <a:ea typeface="Calibri" panose="020F0502020204030204" pitchFamily="34" charset="0"/>
                <a:cs typeface="Times New Roman" panose="02020603050405020304" pitchFamily="18" charset="0"/>
              </a:rPr>
              <a:t>Entgelt </a:t>
            </a:r>
            <a:r>
              <a:rPr lang="de-DE" dirty="0">
                <a:latin typeface="+mn-lt"/>
                <a:ea typeface="Calibri" panose="020F0502020204030204" pitchFamily="34" charset="0"/>
                <a:cs typeface="Times New Roman" panose="02020603050405020304" pitchFamily="18" charset="0"/>
              </a:rPr>
              <a:t>für Mehrarbeit</a:t>
            </a:r>
          </a:p>
          <a:p>
            <a:pPr>
              <a:lnSpc>
                <a:spcPct val="107000"/>
              </a:lnSpc>
              <a:spcAft>
                <a:spcPts val="800"/>
              </a:spcAft>
            </a:pPr>
            <a:r>
              <a:rPr lang="de-DE" dirty="0" smtClean="0">
                <a:latin typeface="+mn-lt"/>
                <a:ea typeface="Calibri" panose="020F0502020204030204" pitchFamily="34" charset="0"/>
                <a:cs typeface="Times New Roman" panose="02020603050405020304" pitchFamily="18" charset="0"/>
              </a:rPr>
              <a:t>steuer- </a:t>
            </a:r>
            <a:r>
              <a:rPr lang="de-DE" dirty="0">
                <a:latin typeface="+mn-lt"/>
                <a:ea typeface="Calibri" panose="020F0502020204030204" pitchFamily="34" charset="0"/>
                <a:cs typeface="Times New Roman" panose="02020603050405020304" pitchFamily="18" charset="0"/>
              </a:rPr>
              <a:t>und sozialversicherungsfreie </a:t>
            </a:r>
            <a:r>
              <a:rPr lang="de-DE" dirty="0" smtClean="0">
                <a:latin typeface="+mn-lt"/>
                <a:ea typeface="Calibri" panose="020F0502020204030204" pitchFamily="34" charset="0"/>
                <a:cs typeface="Times New Roman" panose="02020603050405020304" pitchFamily="18" charset="0"/>
              </a:rPr>
              <a:t>Zulagen und Zuschläge</a:t>
            </a:r>
            <a:endParaRPr lang="de-DE" dirty="0">
              <a:latin typeface="+mn-lt"/>
              <a:ea typeface="Calibri" panose="020F0502020204030204" pitchFamily="34" charset="0"/>
              <a:cs typeface="Times New Roman" panose="02020603050405020304" pitchFamily="18" charset="0"/>
            </a:endParaRPr>
          </a:p>
          <a:p>
            <a:pPr>
              <a:lnSpc>
                <a:spcPct val="107000"/>
              </a:lnSpc>
              <a:spcAft>
                <a:spcPts val="800"/>
              </a:spcAft>
            </a:pPr>
            <a:r>
              <a:rPr lang="de-DE" dirty="0" smtClean="0">
                <a:latin typeface="+mn-lt"/>
                <a:ea typeface="Calibri" panose="020F0502020204030204" pitchFamily="34" charset="0"/>
                <a:cs typeface="Times New Roman" panose="02020603050405020304" pitchFamily="18" charset="0"/>
              </a:rPr>
              <a:t>einmalig </a:t>
            </a:r>
            <a:r>
              <a:rPr lang="de-DE" dirty="0">
                <a:latin typeface="+mn-lt"/>
                <a:ea typeface="Calibri" panose="020F0502020204030204" pitchFamily="34" charset="0"/>
                <a:cs typeface="Times New Roman" panose="02020603050405020304" pitchFamily="18" charset="0"/>
              </a:rPr>
              <a:t>gezahltes Entgelt (z. B. </a:t>
            </a:r>
            <a:r>
              <a:rPr lang="de-DE" dirty="0" smtClean="0">
                <a:latin typeface="+mn-lt"/>
                <a:ea typeface="Calibri" panose="020F0502020204030204" pitchFamily="34" charset="0"/>
                <a:cs typeface="Times New Roman" panose="02020603050405020304" pitchFamily="18" charset="0"/>
              </a:rPr>
              <a:t>Urlaubs- </a:t>
            </a:r>
            <a:r>
              <a:rPr lang="de-DE" dirty="0">
                <a:latin typeface="+mn-lt"/>
                <a:ea typeface="Calibri" panose="020F0502020204030204" pitchFamily="34" charset="0"/>
                <a:cs typeface="Times New Roman" panose="02020603050405020304" pitchFamily="18" charset="0"/>
              </a:rPr>
              <a:t>/ Weihnachtsgeld) </a:t>
            </a:r>
          </a:p>
          <a:p>
            <a:endParaRPr lang="de-DE" dirty="0" smtClean="0"/>
          </a:p>
        </p:txBody>
      </p:sp>
      <p:sp>
        <p:nvSpPr>
          <p:cNvPr id="4" name="Textplatzhalter 3"/>
          <p:cNvSpPr>
            <a:spLocks noGrp="1"/>
          </p:cNvSpPr>
          <p:nvPr>
            <p:ph type="body" sz="quarter" idx="13"/>
          </p:nvPr>
        </p:nvSpPr>
        <p:spPr>
          <a:xfrm>
            <a:off x="250825" y="663453"/>
            <a:ext cx="8642349" cy="495300"/>
          </a:xfrm>
        </p:spPr>
        <p:txBody>
          <a:bodyPr/>
          <a:lstStyle/>
          <a:p>
            <a:r>
              <a:rPr lang="de-DE" dirty="0" smtClean="0">
                <a:solidFill>
                  <a:srgbClr val="E3051B"/>
                </a:solidFill>
              </a:rPr>
              <a:t>Sollentgelt</a:t>
            </a:r>
            <a:endParaRPr lang="de-DE" dirty="0">
              <a:solidFill>
                <a:srgbClr val="E3051B"/>
              </a:solidFill>
            </a:endParaRPr>
          </a:p>
        </p:txBody>
      </p:sp>
    </p:spTree>
    <p:extLst>
      <p:ext uri="{BB962C8B-B14F-4D97-AF65-F5344CB8AC3E}">
        <p14:creationId xmlns:p14="http://schemas.microsoft.com/office/powerpoint/2010/main" val="3549218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4165" y="247380"/>
            <a:ext cx="8642349" cy="454025"/>
          </a:xfrm>
        </p:spPr>
        <p:txBody>
          <a:bodyPr/>
          <a:lstStyle/>
          <a:p>
            <a:r>
              <a:rPr lang="de-DE" dirty="0" smtClean="0"/>
              <a:t>Höhe des Kurzarbeitergeldes</a:t>
            </a:r>
            <a:endParaRPr lang="de-DE" dirty="0"/>
          </a:p>
        </p:txBody>
      </p:sp>
      <p:sp>
        <p:nvSpPr>
          <p:cNvPr id="3" name="Inhaltsplatzhalter 2"/>
          <p:cNvSpPr>
            <a:spLocks noGrp="1"/>
          </p:cNvSpPr>
          <p:nvPr>
            <p:ph idx="1"/>
          </p:nvPr>
        </p:nvSpPr>
        <p:spPr>
          <a:xfrm>
            <a:off x="250825" y="1181100"/>
            <a:ext cx="8642349" cy="3237477"/>
          </a:xfrm>
        </p:spPr>
        <p:txBody>
          <a:bodyPr>
            <a:normAutofit fontScale="85000" lnSpcReduction="20000"/>
          </a:bodyPr>
          <a:lstStyle/>
          <a:p>
            <a:pPr marL="1350" indent="0">
              <a:lnSpc>
                <a:spcPct val="107000"/>
              </a:lnSpc>
              <a:spcAft>
                <a:spcPts val="800"/>
              </a:spcAft>
              <a:buNone/>
            </a:pPr>
            <a:r>
              <a:rPr lang="de-DE" dirty="0" smtClean="0">
                <a:latin typeface="+mn-lt"/>
                <a:ea typeface="Calibri" panose="020F0502020204030204" pitchFamily="34" charset="0"/>
                <a:cs typeface="Times New Roman" panose="02020603050405020304" pitchFamily="18" charset="0"/>
              </a:rPr>
              <a:t>Für das </a:t>
            </a:r>
            <a:r>
              <a:rPr lang="de-DE" dirty="0" err="1" smtClean="0">
                <a:latin typeface="+mn-lt"/>
                <a:ea typeface="Calibri" panose="020F0502020204030204" pitchFamily="34" charset="0"/>
                <a:cs typeface="Times New Roman" panose="02020603050405020304" pitchFamily="18" charset="0"/>
              </a:rPr>
              <a:t>Istentgelt</a:t>
            </a:r>
            <a:r>
              <a:rPr lang="de-DE" dirty="0" smtClean="0">
                <a:latin typeface="+mn-lt"/>
                <a:ea typeface="Calibri" panose="020F0502020204030204" pitchFamily="34" charset="0"/>
                <a:cs typeface="Times New Roman" panose="02020603050405020304" pitchFamily="18" charset="0"/>
              </a:rPr>
              <a:t> zu berücksichtigen sind:</a:t>
            </a:r>
            <a:endParaRPr lang="de-DE" dirty="0">
              <a:latin typeface="+mn-lt"/>
              <a:ea typeface="Calibri" panose="020F0502020204030204" pitchFamily="34" charset="0"/>
              <a:cs typeface="Times New Roman" panose="02020603050405020304" pitchFamily="18" charset="0"/>
            </a:endParaRPr>
          </a:p>
          <a:p>
            <a:pPr>
              <a:lnSpc>
                <a:spcPct val="107000"/>
              </a:lnSpc>
              <a:spcAft>
                <a:spcPts val="800"/>
              </a:spcAft>
            </a:pPr>
            <a:r>
              <a:rPr lang="de-DE" dirty="0" smtClean="0">
                <a:latin typeface="+mn-lt"/>
                <a:ea typeface="Calibri" panose="020F0502020204030204" pitchFamily="34" charset="0"/>
                <a:cs typeface="Times New Roman" panose="02020603050405020304" pitchFamily="18" charset="0"/>
              </a:rPr>
              <a:t>tatsächlich erzieltes steuer- und sozialversicherungspflichtiges Bruttoarbeitsentgelt</a:t>
            </a:r>
          </a:p>
          <a:p>
            <a:pPr>
              <a:lnSpc>
                <a:spcPct val="107000"/>
              </a:lnSpc>
              <a:spcAft>
                <a:spcPts val="800"/>
              </a:spcAft>
            </a:pPr>
            <a:r>
              <a:rPr lang="de-DE" dirty="0" smtClean="0">
                <a:latin typeface="+mn-lt"/>
                <a:ea typeface="Calibri" panose="020F0502020204030204" pitchFamily="34" charset="0"/>
                <a:cs typeface="Times New Roman" panose="02020603050405020304" pitchFamily="18" charset="0"/>
              </a:rPr>
              <a:t>steuer- </a:t>
            </a:r>
            <a:r>
              <a:rPr lang="de-DE" dirty="0">
                <a:latin typeface="+mn-lt"/>
                <a:ea typeface="Calibri" panose="020F0502020204030204" pitchFamily="34" charset="0"/>
                <a:cs typeface="Times New Roman" panose="02020603050405020304" pitchFamily="18" charset="0"/>
              </a:rPr>
              <a:t>und sozialversicherungspflichtige Zulagen und Zuschläge </a:t>
            </a:r>
          </a:p>
          <a:p>
            <a:pPr>
              <a:lnSpc>
                <a:spcPct val="107000"/>
              </a:lnSpc>
              <a:spcAft>
                <a:spcPts val="800"/>
              </a:spcAft>
            </a:pPr>
            <a:r>
              <a:rPr lang="de-DE" dirty="0" smtClean="0">
                <a:latin typeface="+mn-lt"/>
                <a:ea typeface="Calibri" panose="020F0502020204030204" pitchFamily="34" charset="0"/>
                <a:cs typeface="Times New Roman" panose="02020603050405020304" pitchFamily="18" charset="0"/>
              </a:rPr>
              <a:t>Entgelte </a:t>
            </a:r>
            <a:r>
              <a:rPr lang="de-DE" dirty="0">
                <a:latin typeface="+mn-lt"/>
                <a:ea typeface="Calibri" panose="020F0502020204030204" pitchFamily="34" charset="0"/>
                <a:cs typeface="Times New Roman" panose="02020603050405020304" pitchFamily="18" charset="0"/>
              </a:rPr>
              <a:t>für Feiertage und Urlaub </a:t>
            </a:r>
          </a:p>
          <a:p>
            <a:pPr>
              <a:lnSpc>
                <a:spcPct val="107000"/>
              </a:lnSpc>
              <a:spcAft>
                <a:spcPts val="800"/>
              </a:spcAft>
            </a:pPr>
            <a:r>
              <a:rPr lang="de-DE" dirty="0" smtClean="0">
                <a:latin typeface="+mn-lt"/>
                <a:ea typeface="Calibri" panose="020F0502020204030204" pitchFamily="34" charset="0"/>
                <a:cs typeface="Times New Roman" panose="02020603050405020304" pitchFamily="18" charset="0"/>
              </a:rPr>
              <a:t>Entgelte </a:t>
            </a:r>
            <a:r>
              <a:rPr lang="de-DE" dirty="0">
                <a:latin typeface="+mn-lt"/>
                <a:ea typeface="Calibri" panose="020F0502020204030204" pitchFamily="34" charset="0"/>
                <a:cs typeface="Times New Roman" panose="02020603050405020304" pitchFamily="18" charset="0"/>
              </a:rPr>
              <a:t>für Mehrarbeit </a:t>
            </a:r>
          </a:p>
          <a:p>
            <a:pPr marL="1350" indent="0">
              <a:lnSpc>
                <a:spcPct val="107000"/>
              </a:lnSpc>
              <a:spcAft>
                <a:spcPts val="800"/>
              </a:spcAft>
              <a:buNone/>
            </a:pPr>
            <a:r>
              <a:rPr lang="de-DE" dirty="0">
                <a:latin typeface="+mn-lt"/>
                <a:ea typeface="Calibri" panose="020F0502020204030204" pitchFamily="34" charset="0"/>
                <a:cs typeface="Times New Roman" panose="02020603050405020304" pitchFamily="18" charset="0"/>
              </a:rPr>
              <a:t>Nicht zu berücksichtigen sind:  </a:t>
            </a:r>
          </a:p>
          <a:p>
            <a:pPr>
              <a:lnSpc>
                <a:spcPct val="107000"/>
              </a:lnSpc>
              <a:spcAft>
                <a:spcPts val="800"/>
              </a:spcAft>
            </a:pPr>
            <a:r>
              <a:rPr lang="de-DE" dirty="0" smtClean="0">
                <a:latin typeface="+mn-lt"/>
                <a:ea typeface="Calibri" panose="020F0502020204030204" pitchFamily="34" charset="0"/>
                <a:cs typeface="Times New Roman" panose="02020603050405020304" pitchFamily="18" charset="0"/>
              </a:rPr>
              <a:t>einmalig gezahltes Entgelt (z.B. Urlaubs-/ Weihnachtsgeld) </a:t>
            </a:r>
          </a:p>
          <a:p>
            <a:pPr>
              <a:lnSpc>
                <a:spcPct val="107000"/>
              </a:lnSpc>
              <a:spcAft>
                <a:spcPts val="800"/>
              </a:spcAft>
            </a:pPr>
            <a:r>
              <a:rPr lang="de-DE" dirty="0" smtClean="0">
                <a:latin typeface="+mn-lt"/>
                <a:ea typeface="Calibri" panose="020F0502020204030204" pitchFamily="34" charset="0"/>
                <a:cs typeface="Times New Roman" panose="02020603050405020304" pitchFamily="18" charset="0"/>
              </a:rPr>
              <a:t>Zuschüsse zum </a:t>
            </a:r>
            <a:r>
              <a:rPr lang="de-DE" dirty="0" err="1" smtClean="0">
                <a:latin typeface="+mn-lt"/>
                <a:ea typeface="Calibri" panose="020F0502020204030204" pitchFamily="34" charset="0"/>
                <a:cs typeface="Times New Roman" panose="02020603050405020304" pitchFamily="18" charset="0"/>
              </a:rPr>
              <a:t>Kug</a:t>
            </a:r>
            <a:endParaRPr lang="de-DE" dirty="0">
              <a:latin typeface="+mn-lt"/>
              <a:ea typeface="Calibri" panose="020F0502020204030204" pitchFamily="34" charset="0"/>
              <a:cs typeface="Times New Roman" panose="02020603050405020304" pitchFamily="18" charset="0"/>
            </a:endParaRPr>
          </a:p>
          <a:p>
            <a:endParaRPr lang="de-DE" dirty="0"/>
          </a:p>
        </p:txBody>
      </p:sp>
      <p:sp>
        <p:nvSpPr>
          <p:cNvPr id="4" name="Textplatzhalter 3"/>
          <p:cNvSpPr>
            <a:spLocks noGrp="1"/>
          </p:cNvSpPr>
          <p:nvPr>
            <p:ph type="body" sz="quarter" idx="13"/>
          </p:nvPr>
        </p:nvSpPr>
        <p:spPr>
          <a:xfrm>
            <a:off x="304165" y="757336"/>
            <a:ext cx="8642349" cy="495300"/>
          </a:xfrm>
        </p:spPr>
        <p:txBody>
          <a:bodyPr/>
          <a:lstStyle/>
          <a:p>
            <a:r>
              <a:rPr lang="de-DE" dirty="0" err="1" smtClean="0">
                <a:solidFill>
                  <a:srgbClr val="E3051B"/>
                </a:solidFill>
              </a:rPr>
              <a:t>Istentgelt</a:t>
            </a:r>
            <a:endParaRPr lang="de-DE" dirty="0">
              <a:solidFill>
                <a:srgbClr val="E3051B"/>
              </a:solidFill>
            </a:endParaRPr>
          </a:p>
        </p:txBody>
      </p:sp>
    </p:spTree>
    <p:extLst>
      <p:ext uri="{BB962C8B-B14F-4D97-AF65-F5344CB8AC3E}">
        <p14:creationId xmlns:p14="http://schemas.microsoft.com/office/powerpoint/2010/main" val="1176642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250661"/>
            <a:ext cx="8642349" cy="454025"/>
          </a:xfrm>
        </p:spPr>
        <p:txBody>
          <a:bodyPr/>
          <a:lstStyle/>
          <a:p>
            <a:r>
              <a:rPr lang="de-DE" dirty="0" smtClean="0"/>
              <a:t>Kurzarbeitergeld Beispielsrechnung</a:t>
            </a:r>
            <a:endParaRPr lang="de-DE" dirty="0"/>
          </a:p>
        </p:txBody>
      </p:sp>
      <p:sp>
        <p:nvSpPr>
          <p:cNvPr id="3" name="Inhaltsplatzhalter 2"/>
          <p:cNvSpPr>
            <a:spLocks noGrp="1"/>
          </p:cNvSpPr>
          <p:nvPr>
            <p:ph idx="1"/>
          </p:nvPr>
        </p:nvSpPr>
        <p:spPr>
          <a:xfrm>
            <a:off x="158060" y="704686"/>
            <a:ext cx="9105210" cy="4293040"/>
          </a:xfrm>
        </p:spPr>
        <p:txBody>
          <a:bodyPr>
            <a:normAutofit/>
          </a:bodyPr>
          <a:lstStyle/>
          <a:p>
            <a:r>
              <a:rPr lang="de-DE" dirty="0" smtClean="0">
                <a:latin typeface="+mn-lt"/>
              </a:rPr>
              <a:t>Für die </a:t>
            </a:r>
            <a:r>
              <a:rPr lang="de-DE" dirty="0">
                <a:latin typeface="+mn-lt"/>
              </a:rPr>
              <a:t>Ermittlung der Höhe des </a:t>
            </a:r>
            <a:r>
              <a:rPr lang="de-DE" dirty="0" err="1">
                <a:latin typeface="+mn-lt"/>
              </a:rPr>
              <a:t>Kug</a:t>
            </a:r>
            <a:r>
              <a:rPr lang="de-DE" dirty="0">
                <a:latin typeface="+mn-lt"/>
              </a:rPr>
              <a:t> ist es erforderlich, dass zunächst </a:t>
            </a:r>
            <a:r>
              <a:rPr lang="de-DE" b="1" dirty="0">
                <a:latin typeface="+mn-lt"/>
              </a:rPr>
              <a:t>für das </a:t>
            </a:r>
            <a:r>
              <a:rPr lang="de-DE" b="1" dirty="0" smtClean="0">
                <a:latin typeface="+mn-lt"/>
              </a:rPr>
              <a:t>               Soll-Entgelt </a:t>
            </a:r>
            <a:r>
              <a:rPr lang="de-DE" dirty="0" smtClean="0">
                <a:latin typeface="+mn-lt"/>
              </a:rPr>
              <a:t>und </a:t>
            </a:r>
            <a:r>
              <a:rPr lang="de-DE" b="1" dirty="0" smtClean="0">
                <a:latin typeface="+mn-lt"/>
              </a:rPr>
              <a:t>das Ist-Entgelt </a:t>
            </a:r>
            <a:r>
              <a:rPr lang="de-DE" b="1" dirty="0">
                <a:latin typeface="+mn-lt"/>
              </a:rPr>
              <a:t>ein rechnerischer Leistungssatz aus der Tabelle </a:t>
            </a:r>
            <a:r>
              <a:rPr lang="de-DE" dirty="0">
                <a:latin typeface="+mn-lt"/>
              </a:rPr>
              <a:t>abgelesen wird. </a:t>
            </a:r>
            <a:endParaRPr lang="de-DE" dirty="0" smtClean="0">
              <a:latin typeface="+mn-lt"/>
            </a:endParaRPr>
          </a:p>
          <a:p>
            <a:r>
              <a:rPr lang="de-DE" dirty="0" smtClean="0">
                <a:latin typeface="+mn-lt"/>
              </a:rPr>
              <a:t>Dabei </a:t>
            </a:r>
            <a:r>
              <a:rPr lang="de-DE" dirty="0">
                <a:latin typeface="+mn-lt"/>
              </a:rPr>
              <a:t>ist die auf der Lohnsteuerkarte im Anspruchszeitraum (Kalendermonat) eingetragene Lohnsteuerklasse und der Leistungssatz 1 oder 2 zu Grunde zu legen. </a:t>
            </a:r>
            <a:endParaRPr lang="de-DE" dirty="0" smtClean="0">
              <a:latin typeface="+mn-lt"/>
            </a:endParaRPr>
          </a:p>
          <a:p>
            <a:r>
              <a:rPr lang="de-DE" dirty="0" smtClean="0">
                <a:latin typeface="+mn-lt"/>
              </a:rPr>
              <a:t>Die </a:t>
            </a:r>
            <a:r>
              <a:rPr lang="de-DE" dirty="0">
                <a:latin typeface="+mn-lt"/>
              </a:rPr>
              <a:t>Zuordnung zu den Leistungssätzen 1 oder 2 richtet sich nach folgenden Merkmalen: </a:t>
            </a:r>
          </a:p>
          <a:p>
            <a:pPr lvl="1"/>
            <a:r>
              <a:rPr lang="de-DE" sz="1600" u="sng" dirty="0" smtClean="0">
                <a:latin typeface="+mn-lt"/>
              </a:rPr>
              <a:t>Leistungssatz </a:t>
            </a:r>
            <a:r>
              <a:rPr lang="de-DE" sz="1600" u="sng" dirty="0">
                <a:latin typeface="+mn-lt"/>
              </a:rPr>
              <a:t>1 </a:t>
            </a:r>
            <a:r>
              <a:rPr lang="de-DE" sz="1600" dirty="0" smtClean="0">
                <a:latin typeface="+mn-lt"/>
              </a:rPr>
              <a:t>= Arbeitnehmer</a:t>
            </a:r>
            <a:r>
              <a:rPr lang="de-DE" sz="1600" dirty="0">
                <a:latin typeface="+mn-lt"/>
              </a:rPr>
              <a:t>, auf deren Lohnsteuerkarte ein Kinderfreibetrag mit dem Zähler von </a:t>
            </a:r>
            <a:r>
              <a:rPr lang="de-DE" sz="1600" dirty="0" smtClean="0">
                <a:latin typeface="+mn-lt"/>
              </a:rPr>
              <a:t>mindestens </a:t>
            </a:r>
            <a:r>
              <a:rPr lang="de-DE" sz="1600" dirty="0">
                <a:latin typeface="+mn-lt"/>
              </a:rPr>
              <a:t>0,5 eingetragen ist (die Kinder i.S. des § 32 Abs. 1, 3 bis 5 EStG haben) oder für die aufgrund einer Bescheinigung der Agentur für Arbeit der Leistungssatz </a:t>
            </a:r>
            <a:r>
              <a:rPr lang="de-DE" sz="1600" dirty="0" smtClean="0">
                <a:latin typeface="+mn-lt"/>
              </a:rPr>
              <a:t>1  maßgebend </a:t>
            </a:r>
            <a:r>
              <a:rPr lang="de-DE" sz="1600" dirty="0">
                <a:latin typeface="+mn-lt"/>
              </a:rPr>
              <a:t>ist. </a:t>
            </a:r>
            <a:endParaRPr lang="de-DE" sz="1600" dirty="0" smtClean="0">
              <a:latin typeface="+mn-lt"/>
            </a:endParaRPr>
          </a:p>
          <a:p>
            <a:pPr lvl="1"/>
            <a:r>
              <a:rPr lang="de-DE" sz="1600" u="sng" dirty="0" smtClean="0">
                <a:latin typeface="+mn-lt"/>
              </a:rPr>
              <a:t>Leistungssatz </a:t>
            </a:r>
            <a:r>
              <a:rPr lang="de-DE" sz="1600" u="sng" dirty="0">
                <a:latin typeface="+mn-lt"/>
              </a:rPr>
              <a:t>2 </a:t>
            </a:r>
            <a:r>
              <a:rPr lang="de-DE" sz="1600" dirty="0">
                <a:latin typeface="+mn-lt"/>
              </a:rPr>
              <a:t>= alle übrigen Arbeitnehmer</a:t>
            </a:r>
            <a:r>
              <a:rPr lang="de-DE" sz="1600" dirty="0" smtClean="0">
                <a:latin typeface="+mn-lt"/>
              </a:rPr>
              <a:t>.</a:t>
            </a:r>
          </a:p>
          <a:p>
            <a:r>
              <a:rPr lang="de-DE" b="1" dirty="0" smtClean="0">
                <a:latin typeface="+mn-lt"/>
              </a:rPr>
              <a:t>Der </a:t>
            </a:r>
            <a:r>
              <a:rPr lang="de-DE" b="1" dirty="0">
                <a:latin typeface="+mn-lt"/>
              </a:rPr>
              <a:t>Unterschiedsbetrag zwischen den aus dieser Tabelle abgelesenen Leistungssätzen ergibt das </a:t>
            </a:r>
            <a:r>
              <a:rPr lang="de-DE" b="1" dirty="0" err="1">
                <a:latin typeface="+mn-lt"/>
              </a:rPr>
              <a:t>Kug</a:t>
            </a:r>
            <a:r>
              <a:rPr lang="de-DE" b="1" dirty="0">
                <a:latin typeface="+mn-lt"/>
              </a:rPr>
              <a:t> für den jeweiligen Kalendermonat</a:t>
            </a:r>
            <a:r>
              <a:rPr lang="de-DE" b="1" dirty="0">
                <a:latin typeface="Arial" panose="020B0604020202020204" pitchFamily="34" charset="0"/>
              </a:rPr>
              <a:t>. </a:t>
            </a:r>
          </a:p>
          <a:p>
            <a:r>
              <a:rPr lang="de-DE" dirty="0" smtClean="0">
                <a:latin typeface="Arial" panose="020B0604020202020204" pitchFamily="34" charset="0"/>
              </a:rPr>
              <a:t>Die Tabelle ist zu finden unter:</a:t>
            </a:r>
          </a:p>
          <a:p>
            <a:pPr marL="1350" indent="0">
              <a:buNone/>
            </a:pPr>
            <a:r>
              <a:rPr lang="de-DE" dirty="0">
                <a:latin typeface="Arial" panose="020B0604020202020204" pitchFamily="34" charset="0"/>
                <a:hlinkClick r:id="rId2"/>
              </a:rPr>
              <a:t>https://</a:t>
            </a:r>
            <a:r>
              <a:rPr lang="de-DE" dirty="0" smtClean="0">
                <a:latin typeface="Arial" panose="020B0604020202020204" pitchFamily="34" charset="0"/>
                <a:hlinkClick r:id="rId2"/>
              </a:rPr>
              <a:t>www.arbeitsagentur.de/datei/kug050-2016_ba014803.pdf</a:t>
            </a:r>
            <a:endParaRPr lang="de-DE" dirty="0" smtClean="0">
              <a:latin typeface="Arial" panose="020B0604020202020204" pitchFamily="34" charset="0"/>
            </a:endParaRPr>
          </a:p>
          <a:p>
            <a:pPr marL="1350" indent="0">
              <a:buNone/>
            </a:pPr>
            <a:endParaRPr lang="de-DE" dirty="0">
              <a:latin typeface="Arial" panose="020B0604020202020204" pitchFamily="34" charset="0"/>
            </a:endParaRPr>
          </a:p>
        </p:txBody>
      </p:sp>
    </p:spTree>
    <p:extLst>
      <p:ext uri="{BB962C8B-B14F-4D97-AF65-F5344CB8AC3E}">
        <p14:creationId xmlns:p14="http://schemas.microsoft.com/office/powerpoint/2010/main" val="344927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4" y="367618"/>
            <a:ext cx="8642349" cy="454025"/>
          </a:xfrm>
        </p:spPr>
        <p:txBody>
          <a:bodyPr/>
          <a:lstStyle/>
          <a:p>
            <a:r>
              <a:rPr lang="de-DE" dirty="0"/>
              <a:t>Kurzarbeitergeld Beispielsrechnung</a:t>
            </a:r>
          </a:p>
        </p:txBody>
      </p:sp>
      <p:sp>
        <p:nvSpPr>
          <p:cNvPr id="3" name="Inhaltsplatzhalter 2"/>
          <p:cNvSpPr>
            <a:spLocks noGrp="1"/>
          </p:cNvSpPr>
          <p:nvPr>
            <p:ph idx="1"/>
          </p:nvPr>
        </p:nvSpPr>
        <p:spPr>
          <a:xfrm>
            <a:off x="250825" y="1052623"/>
            <a:ext cx="8642349" cy="3365955"/>
          </a:xfrm>
        </p:spPr>
        <p:txBody>
          <a:bodyPr/>
          <a:lstStyle/>
          <a:p>
            <a:pPr marL="1350" indent="0">
              <a:buNone/>
            </a:pPr>
            <a:r>
              <a:rPr lang="de-DE" sz="1600" dirty="0" smtClean="0">
                <a:latin typeface="+mn-lt"/>
              </a:rPr>
              <a:t>Bruttoarbeitsentgelt: 2959, 74 € </a:t>
            </a:r>
            <a:r>
              <a:rPr lang="de-DE" sz="1600" b="1" dirty="0" smtClean="0">
                <a:latin typeface="+mn-lt"/>
              </a:rPr>
              <a:t>|</a:t>
            </a:r>
            <a:r>
              <a:rPr lang="de-DE" sz="1600" b="1" dirty="0">
                <a:latin typeface="+mn-lt"/>
              </a:rPr>
              <a:t> </a:t>
            </a:r>
            <a:r>
              <a:rPr lang="de-DE" sz="1600" dirty="0" smtClean="0">
                <a:latin typeface="+mn-lt"/>
              </a:rPr>
              <a:t>Steuerklasse III</a:t>
            </a:r>
            <a:r>
              <a:rPr lang="de-DE" sz="1600" b="1" dirty="0" smtClean="0">
                <a:latin typeface="+mn-lt"/>
              </a:rPr>
              <a:t> | </a:t>
            </a:r>
            <a:r>
              <a:rPr lang="de-DE" sz="1600" dirty="0" smtClean="0">
                <a:latin typeface="+mn-lt"/>
              </a:rPr>
              <a:t>1 Kind auf der Lohnsteuerkarte</a:t>
            </a:r>
          </a:p>
          <a:p>
            <a:pPr marL="1350" indent="0">
              <a:buNone/>
            </a:pPr>
            <a:endParaRPr lang="de-DE" dirty="0"/>
          </a:p>
          <a:p>
            <a:pPr marL="1350" indent="0">
              <a:buNone/>
            </a:pPr>
            <a:endParaRPr lang="de-DE" dirty="0"/>
          </a:p>
        </p:txBody>
      </p:sp>
      <p:sp>
        <p:nvSpPr>
          <p:cNvPr id="5" name="Textfeld 4"/>
          <p:cNvSpPr txBox="1"/>
          <p:nvPr/>
        </p:nvSpPr>
        <p:spPr>
          <a:xfrm>
            <a:off x="4689772" y="1479135"/>
            <a:ext cx="4358536" cy="2554545"/>
          </a:xfrm>
          <a:prstGeom prst="rect">
            <a:avLst/>
          </a:prstGeom>
          <a:noFill/>
          <a:ln>
            <a:solidFill>
              <a:schemeClr val="tx1">
                <a:lumMod val="50000"/>
              </a:schemeClr>
            </a:solidFill>
          </a:ln>
        </p:spPr>
        <p:txBody>
          <a:bodyPr wrap="square" rtlCol="0">
            <a:spAutoFit/>
          </a:bodyPr>
          <a:lstStyle/>
          <a:p>
            <a:r>
              <a:rPr lang="de-DE" sz="1600" b="1" u="sng" dirty="0" smtClean="0">
                <a:solidFill>
                  <a:schemeClr val="tx1">
                    <a:lumMod val="75000"/>
                  </a:schemeClr>
                </a:solidFill>
              </a:rPr>
              <a:t>Kurzarbeit „0“</a:t>
            </a:r>
          </a:p>
          <a:p>
            <a:endParaRPr lang="de-DE" sz="1600" b="1" u="sng" dirty="0" smtClean="0">
              <a:solidFill>
                <a:schemeClr val="tx1">
                  <a:lumMod val="75000"/>
                </a:schemeClr>
              </a:solidFill>
            </a:endParaRPr>
          </a:p>
          <a:p>
            <a:r>
              <a:rPr lang="de-DE" sz="1600" dirty="0" smtClean="0">
                <a:solidFill>
                  <a:schemeClr val="tx1">
                    <a:lumMod val="75000"/>
                  </a:schemeClr>
                </a:solidFill>
              </a:rPr>
              <a:t>Sollentgelt: 			2959, 74 €</a:t>
            </a:r>
          </a:p>
          <a:p>
            <a:r>
              <a:rPr lang="de-DE" sz="1600" dirty="0" smtClean="0">
                <a:solidFill>
                  <a:schemeClr val="tx1">
                    <a:lumMod val="75000"/>
                  </a:schemeClr>
                </a:solidFill>
              </a:rPr>
              <a:t>Pauschaliertes Sollentgelt: 	1.483,94 €</a:t>
            </a:r>
          </a:p>
          <a:p>
            <a:endParaRPr lang="de-DE" sz="1600" dirty="0" smtClean="0">
              <a:solidFill>
                <a:schemeClr val="tx1">
                  <a:lumMod val="75000"/>
                </a:schemeClr>
              </a:solidFill>
            </a:endParaRPr>
          </a:p>
          <a:p>
            <a:r>
              <a:rPr lang="de-DE" sz="1600" dirty="0" err="1" smtClean="0">
                <a:solidFill>
                  <a:schemeClr val="tx1">
                    <a:lumMod val="75000"/>
                  </a:schemeClr>
                </a:solidFill>
              </a:rPr>
              <a:t>Istentgelt</a:t>
            </a:r>
            <a:r>
              <a:rPr lang="de-DE" sz="1600" dirty="0" smtClean="0">
                <a:solidFill>
                  <a:schemeClr val="tx1">
                    <a:lumMod val="75000"/>
                  </a:schemeClr>
                </a:solidFill>
              </a:rPr>
              <a:t>: 			              0 €</a:t>
            </a:r>
          </a:p>
          <a:p>
            <a:r>
              <a:rPr lang="de-DE" sz="1600" dirty="0" smtClean="0">
                <a:solidFill>
                  <a:schemeClr val="tx1">
                    <a:lumMod val="75000"/>
                  </a:schemeClr>
                </a:solidFill>
              </a:rPr>
              <a:t>Pauschaliertes </a:t>
            </a:r>
            <a:r>
              <a:rPr lang="de-DE" sz="1600" dirty="0" err="1" smtClean="0">
                <a:solidFill>
                  <a:schemeClr val="tx1">
                    <a:lumMod val="75000"/>
                  </a:schemeClr>
                </a:solidFill>
              </a:rPr>
              <a:t>Istentgelt</a:t>
            </a:r>
            <a:r>
              <a:rPr lang="de-DE" sz="1600" dirty="0" smtClean="0">
                <a:solidFill>
                  <a:schemeClr val="tx1">
                    <a:lumMod val="75000"/>
                  </a:schemeClr>
                </a:solidFill>
              </a:rPr>
              <a:t>:	              0 €   </a:t>
            </a:r>
          </a:p>
          <a:p>
            <a:endParaRPr lang="de-DE" sz="1600" dirty="0" smtClean="0">
              <a:solidFill>
                <a:schemeClr val="tx1">
                  <a:lumMod val="75000"/>
                </a:schemeClr>
              </a:solidFill>
            </a:endParaRPr>
          </a:p>
          <a:p>
            <a:r>
              <a:rPr lang="de-DE" sz="1600" dirty="0" smtClean="0">
                <a:solidFill>
                  <a:schemeClr val="tx1">
                    <a:lumMod val="75000"/>
                  </a:schemeClr>
                </a:solidFill>
              </a:rPr>
              <a:t>1.483,94 € - 0 € = </a:t>
            </a:r>
            <a:r>
              <a:rPr lang="de-DE" sz="1600" b="1" dirty="0" smtClean="0">
                <a:solidFill>
                  <a:schemeClr val="tx1">
                    <a:lumMod val="75000"/>
                  </a:schemeClr>
                </a:solidFill>
              </a:rPr>
              <a:t>1.483, 94 € Kurzarbeitergeld</a:t>
            </a:r>
          </a:p>
          <a:p>
            <a:r>
              <a:rPr lang="de-DE" sz="1600" dirty="0" smtClean="0">
                <a:solidFill>
                  <a:schemeClr val="tx1">
                    <a:lumMod val="75000"/>
                  </a:schemeClr>
                </a:solidFill>
              </a:rPr>
              <a:t> </a:t>
            </a:r>
            <a:endParaRPr lang="de-DE" dirty="0"/>
          </a:p>
        </p:txBody>
      </p:sp>
      <p:sp>
        <p:nvSpPr>
          <p:cNvPr id="6" name="Textfeld 5"/>
          <p:cNvSpPr txBox="1"/>
          <p:nvPr/>
        </p:nvSpPr>
        <p:spPr>
          <a:xfrm>
            <a:off x="95691" y="1479135"/>
            <a:ext cx="4565722" cy="3293209"/>
          </a:xfrm>
          <a:prstGeom prst="rect">
            <a:avLst/>
          </a:prstGeom>
          <a:noFill/>
          <a:ln>
            <a:solidFill>
              <a:schemeClr val="tx1">
                <a:lumMod val="50000"/>
              </a:schemeClr>
            </a:solidFill>
          </a:ln>
        </p:spPr>
        <p:txBody>
          <a:bodyPr wrap="square" rtlCol="0">
            <a:spAutoFit/>
          </a:bodyPr>
          <a:lstStyle/>
          <a:p>
            <a:r>
              <a:rPr lang="de-DE" sz="1600" b="1" u="sng" dirty="0" smtClean="0">
                <a:solidFill>
                  <a:schemeClr val="tx1">
                    <a:lumMod val="75000"/>
                  </a:schemeClr>
                </a:solidFill>
              </a:rPr>
              <a:t>Kurzarbeit 50%</a:t>
            </a:r>
          </a:p>
          <a:p>
            <a:endParaRPr lang="de-DE" sz="1600" b="1" u="sng" dirty="0" smtClean="0">
              <a:solidFill>
                <a:schemeClr val="tx1">
                  <a:lumMod val="75000"/>
                </a:schemeClr>
              </a:solidFill>
            </a:endParaRPr>
          </a:p>
          <a:p>
            <a:r>
              <a:rPr lang="de-DE" sz="1600" dirty="0" smtClean="0">
                <a:solidFill>
                  <a:schemeClr val="tx1">
                    <a:lumMod val="75000"/>
                  </a:schemeClr>
                </a:solidFill>
              </a:rPr>
              <a:t>Sollentgelt: 			2959, 74 €</a:t>
            </a:r>
          </a:p>
          <a:p>
            <a:r>
              <a:rPr lang="de-DE" sz="1600" dirty="0" smtClean="0">
                <a:solidFill>
                  <a:schemeClr val="tx1">
                    <a:lumMod val="75000"/>
                  </a:schemeClr>
                </a:solidFill>
              </a:rPr>
              <a:t>Pauschaliertes Sollentgelt: 	1.483,94 €</a:t>
            </a:r>
          </a:p>
          <a:p>
            <a:endParaRPr lang="de-DE" sz="1600" dirty="0" smtClean="0">
              <a:solidFill>
                <a:schemeClr val="tx1">
                  <a:lumMod val="75000"/>
                </a:schemeClr>
              </a:solidFill>
            </a:endParaRPr>
          </a:p>
          <a:p>
            <a:r>
              <a:rPr lang="de-DE" sz="1600" dirty="0" err="1" smtClean="0">
                <a:solidFill>
                  <a:schemeClr val="tx1">
                    <a:lumMod val="75000"/>
                  </a:schemeClr>
                </a:solidFill>
              </a:rPr>
              <a:t>Istentgelt</a:t>
            </a:r>
            <a:r>
              <a:rPr lang="de-DE" sz="1600" dirty="0" smtClean="0">
                <a:solidFill>
                  <a:schemeClr val="tx1">
                    <a:lumMod val="75000"/>
                  </a:schemeClr>
                </a:solidFill>
              </a:rPr>
              <a:t>: 			1.479,87 €</a:t>
            </a:r>
          </a:p>
          <a:p>
            <a:r>
              <a:rPr lang="de-DE" sz="1600" dirty="0" smtClean="0">
                <a:solidFill>
                  <a:schemeClr val="tx1">
                    <a:lumMod val="75000"/>
                  </a:schemeClr>
                </a:solidFill>
              </a:rPr>
              <a:t>Pauschaliertes </a:t>
            </a:r>
            <a:r>
              <a:rPr lang="de-DE" sz="1600" dirty="0" err="1" smtClean="0">
                <a:solidFill>
                  <a:schemeClr val="tx1">
                    <a:lumMod val="75000"/>
                  </a:schemeClr>
                </a:solidFill>
              </a:rPr>
              <a:t>Istentgelt</a:t>
            </a:r>
            <a:r>
              <a:rPr lang="de-DE" sz="1600" dirty="0" smtClean="0">
                <a:solidFill>
                  <a:schemeClr val="tx1">
                    <a:lumMod val="75000"/>
                  </a:schemeClr>
                </a:solidFill>
              </a:rPr>
              <a:t>:	  793,28 €   </a:t>
            </a:r>
          </a:p>
          <a:p>
            <a:endParaRPr lang="de-DE" sz="1600" dirty="0" smtClean="0">
              <a:solidFill>
                <a:schemeClr val="tx1">
                  <a:lumMod val="75000"/>
                </a:schemeClr>
              </a:solidFill>
            </a:endParaRPr>
          </a:p>
          <a:p>
            <a:r>
              <a:rPr lang="de-DE" sz="1600" dirty="0">
                <a:solidFill>
                  <a:schemeClr val="tx1">
                    <a:lumMod val="75000"/>
                  </a:schemeClr>
                </a:solidFill>
              </a:rPr>
              <a:t>1.483,94 € </a:t>
            </a:r>
            <a:r>
              <a:rPr lang="de-DE" sz="1600" dirty="0" smtClean="0">
                <a:solidFill>
                  <a:schemeClr val="tx1">
                    <a:lumMod val="75000"/>
                  </a:schemeClr>
                </a:solidFill>
              </a:rPr>
              <a:t>- </a:t>
            </a:r>
            <a:r>
              <a:rPr lang="de-DE" sz="1600" dirty="0">
                <a:solidFill>
                  <a:srgbClr val="E2051A">
                    <a:lumMod val="75000"/>
                  </a:srgbClr>
                </a:solidFill>
              </a:rPr>
              <a:t>793,28 € </a:t>
            </a:r>
            <a:r>
              <a:rPr lang="de-DE" sz="1600" dirty="0" smtClean="0">
                <a:solidFill>
                  <a:srgbClr val="E2051A">
                    <a:lumMod val="75000"/>
                  </a:srgbClr>
                </a:solidFill>
              </a:rPr>
              <a:t>=</a:t>
            </a:r>
          </a:p>
          <a:p>
            <a:r>
              <a:rPr lang="de-DE" sz="1600" b="1" dirty="0" smtClean="0">
                <a:solidFill>
                  <a:srgbClr val="E2051A">
                    <a:lumMod val="75000"/>
                  </a:srgbClr>
                </a:solidFill>
              </a:rPr>
              <a:t>690, 66 </a:t>
            </a:r>
            <a:r>
              <a:rPr lang="de-DE" sz="1600" b="1" dirty="0" smtClean="0">
                <a:solidFill>
                  <a:schemeClr val="tx1">
                    <a:lumMod val="75000"/>
                  </a:schemeClr>
                </a:solidFill>
              </a:rPr>
              <a:t>€ Kurzarbeitergeld</a:t>
            </a:r>
          </a:p>
          <a:p>
            <a:endParaRPr lang="de-DE" sz="1600" b="1" dirty="0">
              <a:solidFill>
                <a:schemeClr val="tx1">
                  <a:lumMod val="75000"/>
                </a:schemeClr>
              </a:solidFill>
            </a:endParaRPr>
          </a:p>
          <a:p>
            <a:r>
              <a:rPr lang="de-DE" sz="1600" b="1" dirty="0" smtClean="0">
                <a:solidFill>
                  <a:schemeClr val="tx1">
                    <a:lumMod val="75000"/>
                  </a:schemeClr>
                </a:solidFill>
              </a:rPr>
              <a:t>und „</a:t>
            </a:r>
            <a:r>
              <a:rPr lang="de-DE" sz="1600" b="1" dirty="0" err="1" smtClean="0">
                <a:solidFill>
                  <a:schemeClr val="tx1">
                    <a:lumMod val="75000"/>
                  </a:schemeClr>
                </a:solidFill>
              </a:rPr>
              <a:t>Kurzlohn</a:t>
            </a:r>
            <a:r>
              <a:rPr lang="de-DE" sz="1600" b="1" dirty="0" smtClean="0">
                <a:solidFill>
                  <a:schemeClr val="tx1">
                    <a:lumMod val="75000"/>
                  </a:schemeClr>
                </a:solidFill>
              </a:rPr>
              <a:t>“  </a:t>
            </a:r>
            <a:r>
              <a:rPr lang="de-DE" sz="1600" dirty="0" err="1" smtClean="0">
                <a:solidFill>
                  <a:schemeClr val="tx1">
                    <a:lumMod val="75000"/>
                  </a:schemeClr>
                </a:solidFill>
              </a:rPr>
              <a:t>iHv</a:t>
            </a:r>
            <a:r>
              <a:rPr lang="de-DE" sz="1600" dirty="0" smtClean="0">
                <a:solidFill>
                  <a:schemeClr val="tx1">
                    <a:lumMod val="75000"/>
                  </a:schemeClr>
                </a:solidFill>
              </a:rPr>
              <a:t> 	1.479, 87 € brutto</a:t>
            </a:r>
          </a:p>
          <a:p>
            <a:r>
              <a:rPr lang="de-DE" sz="1600" dirty="0" smtClean="0">
                <a:solidFill>
                  <a:schemeClr val="tx1">
                    <a:lumMod val="75000"/>
                  </a:schemeClr>
                </a:solidFill>
              </a:rPr>
              <a:t>das sind in etwa</a:t>
            </a:r>
            <a:r>
              <a:rPr lang="de-DE" sz="1600" b="1" dirty="0" smtClean="0">
                <a:solidFill>
                  <a:schemeClr val="tx1">
                    <a:lumMod val="75000"/>
                  </a:schemeClr>
                </a:solidFill>
              </a:rPr>
              <a:t>	1.186, 53</a:t>
            </a:r>
            <a:r>
              <a:rPr lang="de-DE" sz="1600" b="1" dirty="0">
                <a:solidFill>
                  <a:schemeClr val="tx1">
                    <a:lumMod val="75000"/>
                  </a:schemeClr>
                </a:solidFill>
              </a:rPr>
              <a:t> €</a:t>
            </a:r>
            <a:r>
              <a:rPr lang="de-DE" sz="1600" dirty="0">
                <a:solidFill>
                  <a:schemeClr val="tx1">
                    <a:lumMod val="75000"/>
                  </a:schemeClr>
                </a:solidFill>
              </a:rPr>
              <a:t> </a:t>
            </a:r>
            <a:r>
              <a:rPr lang="de-DE" sz="1600" b="1" dirty="0" smtClean="0">
                <a:solidFill>
                  <a:schemeClr val="tx1">
                    <a:lumMod val="75000"/>
                  </a:schemeClr>
                </a:solidFill>
              </a:rPr>
              <a:t>netto</a:t>
            </a:r>
            <a:endParaRPr lang="de-DE" dirty="0"/>
          </a:p>
        </p:txBody>
      </p:sp>
    </p:spTree>
    <p:extLst>
      <p:ext uri="{BB962C8B-B14F-4D97-AF65-F5344CB8AC3E}">
        <p14:creationId xmlns:p14="http://schemas.microsoft.com/office/powerpoint/2010/main" val="3375264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4" y="310380"/>
            <a:ext cx="8642349" cy="454025"/>
          </a:xfrm>
        </p:spPr>
        <p:txBody>
          <a:bodyPr/>
          <a:lstStyle/>
          <a:p>
            <a:r>
              <a:rPr lang="de-DE" dirty="0"/>
              <a:t>Erhöhung des </a:t>
            </a:r>
            <a:r>
              <a:rPr lang="de-DE" dirty="0" err="1"/>
              <a:t>Kug</a:t>
            </a:r>
            <a:r>
              <a:rPr lang="de-DE" dirty="0"/>
              <a:t> nach § 421 c Abs. 2 SGB III</a:t>
            </a:r>
          </a:p>
        </p:txBody>
      </p:sp>
      <p:sp>
        <p:nvSpPr>
          <p:cNvPr id="3" name="Inhaltsplatzhalter 2"/>
          <p:cNvSpPr>
            <a:spLocks noGrp="1"/>
          </p:cNvSpPr>
          <p:nvPr>
            <p:ph idx="1"/>
          </p:nvPr>
        </p:nvSpPr>
        <p:spPr>
          <a:xfrm>
            <a:off x="250825" y="1188720"/>
            <a:ext cx="8642349" cy="3749040"/>
          </a:xfrm>
        </p:spPr>
        <p:txBody>
          <a:bodyPr/>
          <a:lstStyle/>
          <a:p>
            <a:r>
              <a:rPr lang="de-DE" u="sng" dirty="0"/>
              <a:t>§ 421c Abs. 2 SGB </a:t>
            </a:r>
            <a:r>
              <a:rPr lang="de-DE" u="sng" dirty="0" smtClean="0"/>
              <a:t>III</a:t>
            </a:r>
          </a:p>
          <a:p>
            <a:pPr marL="1350" indent="0">
              <a:buNone/>
            </a:pPr>
            <a:endParaRPr lang="de-DE" u="sng" dirty="0"/>
          </a:p>
          <a:p>
            <a:pPr marL="1350" indent="0">
              <a:buNone/>
            </a:pPr>
            <a:r>
              <a:rPr lang="de-DE" dirty="0" smtClean="0"/>
              <a:t>Abweichend </a:t>
            </a:r>
            <a:r>
              <a:rPr lang="de-DE" dirty="0"/>
              <a:t>von § 105 beträgt das Kurzarbeitergeld </a:t>
            </a:r>
            <a:r>
              <a:rPr lang="de-DE" u="sng" dirty="0"/>
              <a:t>bis zum 31. Dezember 2020 </a:t>
            </a:r>
          </a:p>
          <a:p>
            <a:pPr marL="1350" indent="0">
              <a:buNone/>
            </a:pPr>
            <a:r>
              <a:rPr lang="de-DE" dirty="0" smtClean="0"/>
              <a:t>1. für </a:t>
            </a:r>
            <a:r>
              <a:rPr lang="de-DE" dirty="0"/>
              <a:t>Arbeitnehmerinnen und Arbeitnehmer, die beim Arbeitslosengeld die Voraussetzungen für den erhöhten Leistungssatz erfüllen würden, </a:t>
            </a:r>
            <a:r>
              <a:rPr lang="de-DE" u="sng" dirty="0"/>
              <a:t>ab dem vierten Bezugsmonat </a:t>
            </a:r>
            <a:r>
              <a:rPr lang="de-DE" dirty="0"/>
              <a:t>77 Prozent </a:t>
            </a:r>
            <a:r>
              <a:rPr lang="de-DE" u="sng" dirty="0"/>
              <a:t>und ab dem siebten Bezugsmonat </a:t>
            </a:r>
            <a:r>
              <a:rPr lang="de-DE" dirty="0"/>
              <a:t>87 Prozent,</a:t>
            </a:r>
          </a:p>
          <a:p>
            <a:pPr marL="1350" indent="0">
              <a:buNone/>
            </a:pPr>
            <a:r>
              <a:rPr lang="de-DE" dirty="0" smtClean="0"/>
              <a:t>2.. für </a:t>
            </a:r>
            <a:r>
              <a:rPr lang="de-DE" dirty="0"/>
              <a:t>die übrigen Arbeitnehmerinnen und Arbeitnehmer </a:t>
            </a:r>
            <a:r>
              <a:rPr lang="de-DE" u="sng" dirty="0"/>
              <a:t>ab dem vierten Bezugsmonat </a:t>
            </a:r>
            <a:r>
              <a:rPr lang="de-DE" dirty="0"/>
              <a:t>70 Prozent und </a:t>
            </a:r>
            <a:r>
              <a:rPr lang="de-DE" u="sng" dirty="0"/>
              <a:t>ab dem siebten Bezugsmonat </a:t>
            </a:r>
            <a:r>
              <a:rPr lang="de-DE" dirty="0"/>
              <a:t>80 Prozent </a:t>
            </a:r>
          </a:p>
          <a:p>
            <a:pPr marL="1350" indent="0">
              <a:buNone/>
            </a:pPr>
            <a:r>
              <a:rPr lang="de-DE" u="sng" dirty="0"/>
              <a:t>der Nettoentgeltdifferenz </a:t>
            </a:r>
            <a:r>
              <a:rPr lang="de-DE" dirty="0"/>
              <a:t>im Anspruchszeitraum, </a:t>
            </a:r>
            <a:r>
              <a:rPr lang="de-DE" u="sng" dirty="0"/>
              <a:t>wenn die Differenz zwischen Soll- und Ist-Entgelt im jeweiligen Bezugsmonat mindestens 50 Prozent </a:t>
            </a:r>
            <a:r>
              <a:rPr lang="de-DE" dirty="0"/>
              <a:t>beträgt. Für die Berechnung der Bezugsmonate sind </a:t>
            </a:r>
            <a:r>
              <a:rPr lang="de-DE" u="sng" dirty="0"/>
              <a:t>Monate mit Kurzarbeit ab März 2020 z</a:t>
            </a:r>
            <a:r>
              <a:rPr lang="de-DE" dirty="0"/>
              <a:t>u berücksichtigen.</a:t>
            </a:r>
          </a:p>
          <a:p>
            <a:endParaRPr lang="de-DE" dirty="0"/>
          </a:p>
        </p:txBody>
      </p:sp>
    </p:spTree>
    <p:extLst>
      <p:ext uri="{BB962C8B-B14F-4D97-AF65-F5344CB8AC3E}">
        <p14:creationId xmlns:p14="http://schemas.microsoft.com/office/powerpoint/2010/main" val="29621169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IG Metall Farben">
      <a:dk1>
        <a:srgbClr val="E2051A"/>
      </a:dk1>
      <a:lt1>
        <a:srgbClr val="FFFFFF"/>
      </a:lt1>
      <a:dk2>
        <a:srgbClr val="646363"/>
      </a:dk2>
      <a:lt2>
        <a:srgbClr val="FFFFFF"/>
      </a:lt2>
      <a:accent1>
        <a:srgbClr val="8F2C33"/>
      </a:accent1>
      <a:accent2>
        <a:srgbClr val="EAB500"/>
      </a:accent2>
      <a:accent3>
        <a:srgbClr val="2F80AB"/>
      </a:accent3>
      <a:accent4>
        <a:srgbClr val="5B9945"/>
      </a:accent4>
      <a:accent5>
        <a:srgbClr val="646363"/>
      </a:accent5>
      <a:accent6>
        <a:srgbClr val="DADADA"/>
      </a:accent6>
      <a:hlink>
        <a:srgbClr val="E3051B"/>
      </a:hlink>
      <a:folHlink>
        <a:srgbClr val="3C3C3B"/>
      </a:folHlink>
    </a:clrScheme>
    <a:fontScheme name="IG Metall Schriften">
      <a:majorFont>
        <a:latin typeface="Meta Head IGM Cond Black"/>
        <a:ea typeface=""/>
        <a:cs typeface=""/>
      </a:majorFont>
      <a:minorFont>
        <a:latin typeface="Meta IG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2" id="{3E6DA150-33F4-9041-86E3-32223AC9E950}" vid="{F4968D8E-2ED4-024D-851A-578515E88C09}"/>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IGM-Powerpoint-Vorlage-16zu9</Template>
  <TotalTime>0</TotalTime>
  <Words>2065</Words>
  <Application>Microsoft Office PowerPoint</Application>
  <PresentationFormat>Bildschirmpräsentation (16:9)</PresentationFormat>
  <Paragraphs>171</Paragraphs>
  <Slides>19</Slides>
  <Notes>4</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19</vt:i4>
      </vt:variant>
    </vt:vector>
  </HeadingPairs>
  <TitlesOfParts>
    <vt:vector size="27" baseType="lpstr">
      <vt:lpstr>Meta Head IGM Cond Black</vt:lpstr>
      <vt:lpstr>Meta Head IGM Cond Light</vt:lpstr>
      <vt:lpstr>Meta IGM</vt:lpstr>
      <vt:lpstr>Times</vt:lpstr>
      <vt:lpstr>Calibri</vt:lpstr>
      <vt:lpstr>Arial</vt:lpstr>
      <vt:lpstr>Times New Roman</vt:lpstr>
      <vt:lpstr>Office</vt:lpstr>
      <vt:lpstr>5. Kurzarbeitergeld</vt:lpstr>
      <vt:lpstr>Einkommen während der Kurzarbeit</vt:lpstr>
      <vt:lpstr>Höhe des Kurzarbeitergeldes, § 105 SGB III</vt:lpstr>
      <vt:lpstr>Höhe des Kurzarbeitergeldes  SOLLENTGELT UND ISTENTGELT </vt:lpstr>
      <vt:lpstr>Höhe des Kurzarbeitergeldes</vt:lpstr>
      <vt:lpstr>Höhe des Kurzarbeitergeldes</vt:lpstr>
      <vt:lpstr>Kurzarbeitergeld Beispielsrechnung</vt:lpstr>
      <vt:lpstr>Kurzarbeitergeld Beispielsrechnung</vt:lpstr>
      <vt:lpstr>Erhöhung des Kug nach § 421 c Abs. 2 SGB III</vt:lpstr>
      <vt:lpstr>Erhöhung des Kug nach § 421 c Abs. 2 SGB III  Voraussetzungen für die Erhöhung: „ab dem 4. bzw.7. Bezugsmonat“ </vt:lpstr>
      <vt:lpstr>Erhöhung des Kug nach § 421 c Abs. 2 SGB III</vt:lpstr>
      <vt:lpstr>Erhöhung des Kug nach § 421 c Abs. 2 SGB III</vt:lpstr>
      <vt:lpstr>Beispiel 1</vt:lpstr>
      <vt:lpstr>Beispiel 2</vt:lpstr>
      <vt:lpstr>Beispiel 3</vt:lpstr>
      <vt:lpstr>Beispiel 4</vt:lpstr>
      <vt:lpstr>Beispiel 5</vt:lpstr>
      <vt:lpstr>Beispiel 6</vt:lpstr>
      <vt:lpstr>Beispiel 7</vt:lpstr>
    </vt:vector>
  </TitlesOfParts>
  <Company>IG Metall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Kurzarbeit und Kurzarbeitergeld</dc:title>
  <dc:creator>Grabietz, Katharina</dc:creator>
  <cp:lastModifiedBy>Guen, Isaf</cp:lastModifiedBy>
  <cp:revision>531</cp:revision>
  <cp:lastPrinted>2020-02-19T12:12:24Z</cp:lastPrinted>
  <dcterms:created xsi:type="dcterms:W3CDTF">2019-03-11T13:51:43Z</dcterms:created>
  <dcterms:modified xsi:type="dcterms:W3CDTF">2020-06-04T07:51:11Z</dcterms:modified>
  <cp:contentStatus/>
</cp:coreProperties>
</file>