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0" r:id="rId2"/>
    <p:sldId id="271" r:id="rId3"/>
  </p:sldIdLst>
  <p:sldSz cx="9144000" cy="5143500" type="screen16x9"/>
  <p:notesSz cx="6797675" cy="9872663"/>
  <p:embeddedFontLst>
    <p:embeddedFont>
      <p:font typeface="Meta IGM" panose="02000503040000020004" pitchFamily="2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eta Head IGM Cond Black" panose="02000A06040000020004" pitchFamily="2" charset="0"/>
      <p:bold r:id="rId14"/>
    </p:embeddedFont>
    <p:embeddedFont>
      <p:font typeface="Meta Head IGM Cond Light" panose="02000506030000020004" pitchFamily="2" charset="0"/>
      <p:regular r:id="rId15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51B"/>
    <a:srgbClr val="EAB500"/>
    <a:srgbClr val="882A30"/>
    <a:srgbClr val="A20004"/>
    <a:srgbClr val="FEC200"/>
    <a:srgbClr val="E11B05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7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4AAD0-3074-4431-9932-ACBC595C938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B445798-CF8B-4D2D-9D28-008D27B7ED2A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2020</a:t>
          </a:r>
          <a:endParaRPr lang="de-DE" b="1" dirty="0">
            <a:solidFill>
              <a:schemeClr val="bg1"/>
            </a:solidFill>
          </a:endParaRPr>
        </a:p>
      </dgm:t>
    </dgm:pt>
    <dgm:pt modelId="{FA71C933-BE83-48BC-8191-1DAD36D02526}" type="parTrans" cxnId="{55A7DB6B-4C31-428F-91D3-A140E8EAA505}">
      <dgm:prSet/>
      <dgm:spPr/>
      <dgm:t>
        <a:bodyPr/>
        <a:lstStyle/>
        <a:p>
          <a:endParaRPr lang="de-DE"/>
        </a:p>
      </dgm:t>
    </dgm:pt>
    <dgm:pt modelId="{3973B6A3-272C-4746-AB03-3BB37888CA6C}" type="sibTrans" cxnId="{55A7DB6B-4C31-428F-91D3-A140E8EAA505}">
      <dgm:prSet/>
      <dgm:spPr/>
      <dgm:t>
        <a:bodyPr/>
        <a:lstStyle/>
        <a:p>
          <a:endParaRPr lang="de-DE"/>
        </a:p>
      </dgm:t>
    </dgm:pt>
    <dgm:pt modelId="{467ECD71-DB82-441A-B5B2-7CDEFE3DA54D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2021</a:t>
          </a:r>
          <a:endParaRPr lang="de-DE" b="1" dirty="0">
            <a:solidFill>
              <a:schemeClr val="bg1"/>
            </a:solidFill>
          </a:endParaRPr>
        </a:p>
      </dgm:t>
    </dgm:pt>
    <dgm:pt modelId="{E4722ACE-9440-43C3-AD5C-A13483C50908}" type="parTrans" cxnId="{FE309207-6E8E-4413-A4CD-FE0670B05394}">
      <dgm:prSet/>
      <dgm:spPr/>
      <dgm:t>
        <a:bodyPr/>
        <a:lstStyle/>
        <a:p>
          <a:endParaRPr lang="de-DE"/>
        </a:p>
      </dgm:t>
    </dgm:pt>
    <dgm:pt modelId="{48C7ECA9-5CB8-476B-A16C-B42D825BD6B2}" type="sibTrans" cxnId="{FE309207-6E8E-4413-A4CD-FE0670B05394}">
      <dgm:prSet/>
      <dgm:spPr/>
      <dgm:t>
        <a:bodyPr/>
        <a:lstStyle/>
        <a:p>
          <a:endParaRPr lang="de-DE"/>
        </a:p>
      </dgm:t>
    </dgm:pt>
    <dgm:pt modelId="{E46665C3-B1B3-4691-8FF0-22A31D20F764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2022</a:t>
          </a:r>
          <a:endParaRPr lang="de-DE" b="1" dirty="0">
            <a:solidFill>
              <a:schemeClr val="bg1"/>
            </a:solidFill>
          </a:endParaRPr>
        </a:p>
      </dgm:t>
    </dgm:pt>
    <dgm:pt modelId="{3752FE06-FE5D-477D-BEF1-2B357194F933}" type="parTrans" cxnId="{494C158F-9909-417B-B517-C9E3A0129636}">
      <dgm:prSet/>
      <dgm:spPr/>
      <dgm:t>
        <a:bodyPr/>
        <a:lstStyle/>
        <a:p>
          <a:endParaRPr lang="de-DE"/>
        </a:p>
      </dgm:t>
    </dgm:pt>
    <dgm:pt modelId="{F56230E9-568E-4F69-982E-9FECD1FA25CA}" type="sibTrans" cxnId="{494C158F-9909-417B-B517-C9E3A0129636}">
      <dgm:prSet/>
      <dgm:spPr/>
      <dgm:t>
        <a:bodyPr/>
        <a:lstStyle/>
        <a:p>
          <a:endParaRPr lang="de-DE"/>
        </a:p>
      </dgm:t>
    </dgm:pt>
    <dgm:pt modelId="{838D5991-855B-4694-B515-9E867BABA1DB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2023</a:t>
          </a:r>
          <a:endParaRPr lang="de-DE" b="1" dirty="0">
            <a:solidFill>
              <a:schemeClr val="bg1"/>
            </a:solidFill>
          </a:endParaRPr>
        </a:p>
      </dgm:t>
    </dgm:pt>
    <dgm:pt modelId="{3D734F02-E295-4C4E-8964-F50646660FE3}" type="parTrans" cxnId="{917910AB-55E8-40FE-BB62-BC08C2B74367}">
      <dgm:prSet/>
      <dgm:spPr/>
      <dgm:t>
        <a:bodyPr/>
        <a:lstStyle/>
        <a:p>
          <a:endParaRPr lang="de-DE"/>
        </a:p>
      </dgm:t>
    </dgm:pt>
    <dgm:pt modelId="{B895540D-9999-4163-AFC7-1A467F8EDCEF}" type="sibTrans" cxnId="{917910AB-55E8-40FE-BB62-BC08C2B74367}">
      <dgm:prSet/>
      <dgm:spPr/>
      <dgm:t>
        <a:bodyPr/>
        <a:lstStyle/>
        <a:p>
          <a:endParaRPr lang="de-DE"/>
        </a:p>
      </dgm:t>
    </dgm:pt>
    <dgm:pt modelId="{90B979DF-F3B6-49A3-8E7C-A526EDBEB6BD}" type="pres">
      <dgm:prSet presAssocID="{9A94AAD0-3074-4431-9932-ACBC595C9384}" presName="Name0" presStyleCnt="0">
        <dgm:presLayoutVars>
          <dgm:dir/>
          <dgm:animLvl val="lvl"/>
          <dgm:resizeHandles val="exact"/>
        </dgm:presLayoutVars>
      </dgm:prSet>
      <dgm:spPr/>
    </dgm:pt>
    <dgm:pt modelId="{2211FA4A-0B22-45B3-9727-97E1A5097162}" type="pres">
      <dgm:prSet presAssocID="{9A94AAD0-3074-4431-9932-ACBC595C9384}" presName="dummy" presStyleCnt="0"/>
      <dgm:spPr/>
    </dgm:pt>
    <dgm:pt modelId="{587A69AD-5EFF-4767-B447-9719C7976B7B}" type="pres">
      <dgm:prSet presAssocID="{9A94AAD0-3074-4431-9932-ACBC595C9384}" presName="linH" presStyleCnt="0"/>
      <dgm:spPr/>
    </dgm:pt>
    <dgm:pt modelId="{C270592A-982C-4D23-B7A1-3878749E6906}" type="pres">
      <dgm:prSet presAssocID="{9A94AAD0-3074-4431-9932-ACBC595C9384}" presName="padding1" presStyleCnt="0"/>
      <dgm:spPr/>
    </dgm:pt>
    <dgm:pt modelId="{8C1FDDEF-5BDF-487F-9FFA-051EEC61A090}" type="pres">
      <dgm:prSet presAssocID="{8B445798-CF8B-4D2D-9D28-008D27B7ED2A}" presName="linV" presStyleCnt="0"/>
      <dgm:spPr/>
    </dgm:pt>
    <dgm:pt modelId="{58195608-F919-4973-89ED-283C68F6286C}" type="pres">
      <dgm:prSet presAssocID="{8B445798-CF8B-4D2D-9D28-008D27B7ED2A}" presName="spVertical1" presStyleCnt="0"/>
      <dgm:spPr/>
    </dgm:pt>
    <dgm:pt modelId="{C28A97D3-6EAF-4FBB-B594-6AB498A71F4B}" type="pres">
      <dgm:prSet presAssocID="{8B445798-CF8B-4D2D-9D28-008D27B7ED2A}" presName="parTx" presStyleLbl="revTx" presStyleIdx="0" presStyleCnt="4" custScaleX="55116" custLinFactNeighborX="-57516" custLinFactNeighborY="-4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69E7ED-BCDE-4FAE-91BB-DCEA5F013361}" type="pres">
      <dgm:prSet presAssocID="{8B445798-CF8B-4D2D-9D28-008D27B7ED2A}" presName="spVertical2" presStyleCnt="0"/>
      <dgm:spPr/>
    </dgm:pt>
    <dgm:pt modelId="{F883EF76-6346-4BE8-BB16-666DC2B189FB}" type="pres">
      <dgm:prSet presAssocID="{8B445798-CF8B-4D2D-9D28-008D27B7ED2A}" presName="spVertical3" presStyleCnt="0"/>
      <dgm:spPr/>
    </dgm:pt>
    <dgm:pt modelId="{452CA1C5-9349-4ED1-9F6D-C7F365427B44}" type="pres">
      <dgm:prSet presAssocID="{3973B6A3-272C-4746-AB03-3BB37888CA6C}" presName="space" presStyleCnt="0"/>
      <dgm:spPr/>
    </dgm:pt>
    <dgm:pt modelId="{D019D216-E1BD-4B6F-8578-A5C238DE3263}" type="pres">
      <dgm:prSet presAssocID="{467ECD71-DB82-441A-B5B2-7CDEFE3DA54D}" presName="linV" presStyleCnt="0"/>
      <dgm:spPr/>
    </dgm:pt>
    <dgm:pt modelId="{F028ED7A-C9DF-4250-B573-F86F917D9BA2}" type="pres">
      <dgm:prSet presAssocID="{467ECD71-DB82-441A-B5B2-7CDEFE3DA54D}" presName="spVertical1" presStyleCnt="0"/>
      <dgm:spPr/>
    </dgm:pt>
    <dgm:pt modelId="{0617CA84-1F6E-47A6-AE9E-C0F45BEB66AC}" type="pres">
      <dgm:prSet presAssocID="{467ECD71-DB82-441A-B5B2-7CDEFE3DA54D}" presName="parTx" presStyleLbl="revTx" presStyleIdx="1" presStyleCnt="4" custLinFactNeighborX="-22949" custLinFactNeighborY="-11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866333-DA44-43B8-AC5C-F07F678DE17E}" type="pres">
      <dgm:prSet presAssocID="{467ECD71-DB82-441A-B5B2-7CDEFE3DA54D}" presName="spVertical2" presStyleCnt="0"/>
      <dgm:spPr/>
    </dgm:pt>
    <dgm:pt modelId="{FADECD52-D065-4FB3-9470-494F5DD6B91D}" type="pres">
      <dgm:prSet presAssocID="{467ECD71-DB82-441A-B5B2-7CDEFE3DA54D}" presName="spVertical3" presStyleCnt="0"/>
      <dgm:spPr/>
    </dgm:pt>
    <dgm:pt modelId="{36739B5E-C7BD-4ED0-9460-EEBFC6A0D065}" type="pres">
      <dgm:prSet presAssocID="{48C7ECA9-5CB8-476B-A16C-B42D825BD6B2}" presName="space" presStyleCnt="0"/>
      <dgm:spPr/>
    </dgm:pt>
    <dgm:pt modelId="{82D6E1C2-996B-4AF6-8F39-429E9EC805C2}" type="pres">
      <dgm:prSet presAssocID="{E46665C3-B1B3-4691-8FF0-22A31D20F764}" presName="linV" presStyleCnt="0"/>
      <dgm:spPr/>
    </dgm:pt>
    <dgm:pt modelId="{4625B753-FCAB-4409-ACB8-A962C12D569D}" type="pres">
      <dgm:prSet presAssocID="{E46665C3-B1B3-4691-8FF0-22A31D20F764}" presName="spVertical1" presStyleCnt="0"/>
      <dgm:spPr/>
    </dgm:pt>
    <dgm:pt modelId="{BB3019D8-B7E9-4564-BAF9-BBD2F9B21013}" type="pres">
      <dgm:prSet presAssocID="{E46665C3-B1B3-4691-8FF0-22A31D20F764}" presName="parTx" presStyleLbl="revTx" presStyleIdx="2" presStyleCnt="4" custLinFactNeighborX="11747" custLinFactNeighborY="-11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095F0A-8C35-4E2B-88AB-1CB981D60F9B}" type="pres">
      <dgm:prSet presAssocID="{E46665C3-B1B3-4691-8FF0-22A31D20F764}" presName="spVertical2" presStyleCnt="0"/>
      <dgm:spPr/>
    </dgm:pt>
    <dgm:pt modelId="{0E56C21D-8F47-47AD-AE82-22569127179C}" type="pres">
      <dgm:prSet presAssocID="{E46665C3-B1B3-4691-8FF0-22A31D20F764}" presName="spVertical3" presStyleCnt="0"/>
      <dgm:spPr/>
    </dgm:pt>
    <dgm:pt modelId="{BFA2A2D2-2D61-422F-B9A3-8AE5F1321E80}" type="pres">
      <dgm:prSet presAssocID="{F56230E9-568E-4F69-982E-9FECD1FA25CA}" presName="space" presStyleCnt="0"/>
      <dgm:spPr/>
    </dgm:pt>
    <dgm:pt modelId="{39085F90-9DD1-4FBF-9B6C-CE90B85DB9B5}" type="pres">
      <dgm:prSet presAssocID="{838D5991-855B-4694-B515-9E867BABA1DB}" presName="linV" presStyleCnt="0"/>
      <dgm:spPr/>
    </dgm:pt>
    <dgm:pt modelId="{5C2F2F69-C271-475F-9E8D-FF832A6B3576}" type="pres">
      <dgm:prSet presAssocID="{838D5991-855B-4694-B515-9E867BABA1DB}" presName="spVertical1" presStyleCnt="0"/>
      <dgm:spPr/>
    </dgm:pt>
    <dgm:pt modelId="{BE23986D-9672-41BE-9EBB-9E65D3442C3A}" type="pres">
      <dgm:prSet presAssocID="{838D5991-855B-4694-B515-9E867BABA1DB}" presName="parTx" presStyleLbl="revTx" presStyleIdx="3" presStyleCnt="4" custScaleX="47686" custLinFactNeighborX="25769" custLinFactNeighborY="-7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C11E50-80AF-46F0-9CE4-956EE6CA3CBD}" type="pres">
      <dgm:prSet presAssocID="{838D5991-855B-4694-B515-9E867BABA1DB}" presName="spVertical2" presStyleCnt="0"/>
      <dgm:spPr/>
    </dgm:pt>
    <dgm:pt modelId="{1069EEBB-A6C0-4357-A7CF-4EC321F719C3}" type="pres">
      <dgm:prSet presAssocID="{838D5991-855B-4694-B515-9E867BABA1DB}" presName="spVertical3" presStyleCnt="0"/>
      <dgm:spPr/>
    </dgm:pt>
    <dgm:pt modelId="{657EB4F0-AB40-4BB2-A30E-0D8659873B88}" type="pres">
      <dgm:prSet presAssocID="{9A94AAD0-3074-4431-9932-ACBC595C9384}" presName="padding2" presStyleCnt="0"/>
      <dgm:spPr/>
    </dgm:pt>
    <dgm:pt modelId="{28EDDF51-8AA9-4A34-BB6D-2F317F5F2E75}" type="pres">
      <dgm:prSet presAssocID="{9A94AAD0-3074-4431-9932-ACBC595C9384}" presName="negArrow" presStyleCnt="0"/>
      <dgm:spPr/>
    </dgm:pt>
    <dgm:pt modelId="{4446A396-C1B1-48A4-B7D9-FB8DB8126B45}" type="pres">
      <dgm:prSet presAssocID="{9A94AAD0-3074-4431-9932-ACBC595C9384}" presName="backgroundArrow" presStyleLbl="node1" presStyleIdx="0" presStyleCnt="1" custLinFactNeighborY="4044"/>
      <dgm:spPr>
        <a:gradFill rotWithShape="0">
          <a:gsLst>
            <a:gs pos="50000">
              <a:srgbClr val="E3051B"/>
            </a:gs>
            <a:gs pos="0">
              <a:srgbClr val="882A30"/>
            </a:gs>
            <a:gs pos="100000">
              <a:srgbClr val="EAB500"/>
            </a:gs>
          </a:gsLst>
          <a:lin ang="19200000" scaled="0"/>
        </a:gradFill>
        <a:ln>
          <a:noFill/>
        </a:ln>
      </dgm:spPr>
    </dgm:pt>
  </dgm:ptLst>
  <dgm:cxnLst>
    <dgm:cxn modelId="{55A7DB6B-4C31-428F-91D3-A140E8EAA505}" srcId="{9A94AAD0-3074-4431-9932-ACBC595C9384}" destId="{8B445798-CF8B-4D2D-9D28-008D27B7ED2A}" srcOrd="0" destOrd="0" parTransId="{FA71C933-BE83-48BC-8191-1DAD36D02526}" sibTransId="{3973B6A3-272C-4746-AB03-3BB37888CA6C}"/>
    <dgm:cxn modelId="{4D5A72EB-5D3E-4EA3-A573-EAA56522A9ED}" type="presOf" srcId="{E46665C3-B1B3-4691-8FF0-22A31D20F764}" destId="{BB3019D8-B7E9-4564-BAF9-BBD2F9B21013}" srcOrd="0" destOrd="0" presId="urn:microsoft.com/office/officeart/2005/8/layout/hProcess3"/>
    <dgm:cxn modelId="{2CC7E8FD-3BF9-4AD2-83C4-8FC6BDA2686A}" type="presOf" srcId="{8B445798-CF8B-4D2D-9D28-008D27B7ED2A}" destId="{C28A97D3-6EAF-4FBB-B594-6AB498A71F4B}" srcOrd="0" destOrd="0" presId="urn:microsoft.com/office/officeart/2005/8/layout/hProcess3"/>
    <dgm:cxn modelId="{A3FBD05B-3A10-416E-8E4D-AACE36501D58}" type="presOf" srcId="{467ECD71-DB82-441A-B5B2-7CDEFE3DA54D}" destId="{0617CA84-1F6E-47A6-AE9E-C0F45BEB66AC}" srcOrd="0" destOrd="0" presId="urn:microsoft.com/office/officeart/2005/8/layout/hProcess3"/>
    <dgm:cxn modelId="{917910AB-55E8-40FE-BB62-BC08C2B74367}" srcId="{9A94AAD0-3074-4431-9932-ACBC595C9384}" destId="{838D5991-855B-4694-B515-9E867BABA1DB}" srcOrd="3" destOrd="0" parTransId="{3D734F02-E295-4C4E-8964-F50646660FE3}" sibTransId="{B895540D-9999-4163-AFC7-1A467F8EDCEF}"/>
    <dgm:cxn modelId="{FE309207-6E8E-4413-A4CD-FE0670B05394}" srcId="{9A94AAD0-3074-4431-9932-ACBC595C9384}" destId="{467ECD71-DB82-441A-B5B2-7CDEFE3DA54D}" srcOrd="1" destOrd="0" parTransId="{E4722ACE-9440-43C3-AD5C-A13483C50908}" sibTransId="{48C7ECA9-5CB8-476B-A16C-B42D825BD6B2}"/>
    <dgm:cxn modelId="{F5DD7ABB-3DDC-4300-B53E-05C4E39CD958}" type="presOf" srcId="{838D5991-855B-4694-B515-9E867BABA1DB}" destId="{BE23986D-9672-41BE-9EBB-9E65D3442C3A}" srcOrd="0" destOrd="0" presId="urn:microsoft.com/office/officeart/2005/8/layout/hProcess3"/>
    <dgm:cxn modelId="{E3CB0F4F-9DF9-4E40-964A-540E42575E49}" type="presOf" srcId="{9A94AAD0-3074-4431-9932-ACBC595C9384}" destId="{90B979DF-F3B6-49A3-8E7C-A526EDBEB6BD}" srcOrd="0" destOrd="0" presId="urn:microsoft.com/office/officeart/2005/8/layout/hProcess3"/>
    <dgm:cxn modelId="{494C158F-9909-417B-B517-C9E3A0129636}" srcId="{9A94AAD0-3074-4431-9932-ACBC595C9384}" destId="{E46665C3-B1B3-4691-8FF0-22A31D20F764}" srcOrd="2" destOrd="0" parTransId="{3752FE06-FE5D-477D-BEF1-2B357194F933}" sibTransId="{F56230E9-568E-4F69-982E-9FECD1FA25CA}"/>
    <dgm:cxn modelId="{2DB89528-793F-420F-A815-FD5469F19B8F}" type="presParOf" srcId="{90B979DF-F3B6-49A3-8E7C-A526EDBEB6BD}" destId="{2211FA4A-0B22-45B3-9727-97E1A5097162}" srcOrd="0" destOrd="0" presId="urn:microsoft.com/office/officeart/2005/8/layout/hProcess3"/>
    <dgm:cxn modelId="{6B4930FE-6FDA-4457-9835-2F56C6595C55}" type="presParOf" srcId="{90B979DF-F3B6-49A3-8E7C-A526EDBEB6BD}" destId="{587A69AD-5EFF-4767-B447-9719C7976B7B}" srcOrd="1" destOrd="0" presId="urn:microsoft.com/office/officeart/2005/8/layout/hProcess3"/>
    <dgm:cxn modelId="{0AB7BE27-B6D6-4F4C-B412-B8E3D5D32A2A}" type="presParOf" srcId="{587A69AD-5EFF-4767-B447-9719C7976B7B}" destId="{C270592A-982C-4D23-B7A1-3878749E6906}" srcOrd="0" destOrd="0" presId="urn:microsoft.com/office/officeart/2005/8/layout/hProcess3"/>
    <dgm:cxn modelId="{F6F0B95D-2734-42B5-BB14-40D2145E97CF}" type="presParOf" srcId="{587A69AD-5EFF-4767-B447-9719C7976B7B}" destId="{8C1FDDEF-5BDF-487F-9FFA-051EEC61A090}" srcOrd="1" destOrd="0" presId="urn:microsoft.com/office/officeart/2005/8/layout/hProcess3"/>
    <dgm:cxn modelId="{242C9781-70CC-48CA-BA84-D08C96EFC915}" type="presParOf" srcId="{8C1FDDEF-5BDF-487F-9FFA-051EEC61A090}" destId="{58195608-F919-4973-89ED-283C68F6286C}" srcOrd="0" destOrd="0" presId="urn:microsoft.com/office/officeart/2005/8/layout/hProcess3"/>
    <dgm:cxn modelId="{82ACB7FD-1513-4DA1-AA2A-344918A18DB2}" type="presParOf" srcId="{8C1FDDEF-5BDF-487F-9FFA-051EEC61A090}" destId="{C28A97D3-6EAF-4FBB-B594-6AB498A71F4B}" srcOrd="1" destOrd="0" presId="urn:microsoft.com/office/officeart/2005/8/layout/hProcess3"/>
    <dgm:cxn modelId="{99FCBD8E-20C9-4B7E-BC2B-57FD557F8F98}" type="presParOf" srcId="{8C1FDDEF-5BDF-487F-9FFA-051EEC61A090}" destId="{6F69E7ED-BCDE-4FAE-91BB-DCEA5F013361}" srcOrd="2" destOrd="0" presId="urn:microsoft.com/office/officeart/2005/8/layout/hProcess3"/>
    <dgm:cxn modelId="{26EDB234-BAAB-43E9-9C57-3F43E0336D5C}" type="presParOf" srcId="{8C1FDDEF-5BDF-487F-9FFA-051EEC61A090}" destId="{F883EF76-6346-4BE8-BB16-666DC2B189FB}" srcOrd="3" destOrd="0" presId="urn:microsoft.com/office/officeart/2005/8/layout/hProcess3"/>
    <dgm:cxn modelId="{1C2991C7-E470-4532-B647-082F375762BA}" type="presParOf" srcId="{587A69AD-5EFF-4767-B447-9719C7976B7B}" destId="{452CA1C5-9349-4ED1-9F6D-C7F365427B44}" srcOrd="2" destOrd="0" presId="urn:microsoft.com/office/officeart/2005/8/layout/hProcess3"/>
    <dgm:cxn modelId="{4554E31D-317C-4690-9CD0-B90CFA06DDF6}" type="presParOf" srcId="{587A69AD-5EFF-4767-B447-9719C7976B7B}" destId="{D019D216-E1BD-4B6F-8578-A5C238DE3263}" srcOrd="3" destOrd="0" presId="urn:microsoft.com/office/officeart/2005/8/layout/hProcess3"/>
    <dgm:cxn modelId="{82EF8324-969E-4105-8664-2AE5CD121590}" type="presParOf" srcId="{D019D216-E1BD-4B6F-8578-A5C238DE3263}" destId="{F028ED7A-C9DF-4250-B573-F86F917D9BA2}" srcOrd="0" destOrd="0" presId="urn:microsoft.com/office/officeart/2005/8/layout/hProcess3"/>
    <dgm:cxn modelId="{BF1A809E-16EB-4BC3-B225-E860E3E846A1}" type="presParOf" srcId="{D019D216-E1BD-4B6F-8578-A5C238DE3263}" destId="{0617CA84-1F6E-47A6-AE9E-C0F45BEB66AC}" srcOrd="1" destOrd="0" presId="urn:microsoft.com/office/officeart/2005/8/layout/hProcess3"/>
    <dgm:cxn modelId="{471501C1-CF46-4C83-8BDF-54C0AF05BB88}" type="presParOf" srcId="{D019D216-E1BD-4B6F-8578-A5C238DE3263}" destId="{C4866333-DA44-43B8-AC5C-F07F678DE17E}" srcOrd="2" destOrd="0" presId="urn:microsoft.com/office/officeart/2005/8/layout/hProcess3"/>
    <dgm:cxn modelId="{CB5331C2-518A-494A-9F9A-FC8A6D884BAB}" type="presParOf" srcId="{D019D216-E1BD-4B6F-8578-A5C238DE3263}" destId="{FADECD52-D065-4FB3-9470-494F5DD6B91D}" srcOrd="3" destOrd="0" presId="urn:microsoft.com/office/officeart/2005/8/layout/hProcess3"/>
    <dgm:cxn modelId="{70234F8C-9F10-4EEA-8EF0-8F07EDC97932}" type="presParOf" srcId="{587A69AD-5EFF-4767-B447-9719C7976B7B}" destId="{36739B5E-C7BD-4ED0-9460-EEBFC6A0D065}" srcOrd="4" destOrd="0" presId="urn:microsoft.com/office/officeart/2005/8/layout/hProcess3"/>
    <dgm:cxn modelId="{9AC53AB6-8220-4D3D-96DA-E1219353DF1C}" type="presParOf" srcId="{587A69AD-5EFF-4767-B447-9719C7976B7B}" destId="{82D6E1C2-996B-4AF6-8F39-429E9EC805C2}" srcOrd="5" destOrd="0" presId="urn:microsoft.com/office/officeart/2005/8/layout/hProcess3"/>
    <dgm:cxn modelId="{2AE13117-B4AD-48B3-8CF7-81A8B2D2ABD9}" type="presParOf" srcId="{82D6E1C2-996B-4AF6-8F39-429E9EC805C2}" destId="{4625B753-FCAB-4409-ACB8-A962C12D569D}" srcOrd="0" destOrd="0" presId="urn:microsoft.com/office/officeart/2005/8/layout/hProcess3"/>
    <dgm:cxn modelId="{12013783-AD29-4C91-8140-21EBCB739464}" type="presParOf" srcId="{82D6E1C2-996B-4AF6-8F39-429E9EC805C2}" destId="{BB3019D8-B7E9-4564-BAF9-BBD2F9B21013}" srcOrd="1" destOrd="0" presId="urn:microsoft.com/office/officeart/2005/8/layout/hProcess3"/>
    <dgm:cxn modelId="{612AD54B-A652-4353-8FF9-5280B52DD2F2}" type="presParOf" srcId="{82D6E1C2-996B-4AF6-8F39-429E9EC805C2}" destId="{B1095F0A-8C35-4E2B-88AB-1CB981D60F9B}" srcOrd="2" destOrd="0" presId="urn:microsoft.com/office/officeart/2005/8/layout/hProcess3"/>
    <dgm:cxn modelId="{B7FA68DC-D0D8-4186-A414-076DFE0D155A}" type="presParOf" srcId="{82D6E1C2-996B-4AF6-8F39-429E9EC805C2}" destId="{0E56C21D-8F47-47AD-AE82-22569127179C}" srcOrd="3" destOrd="0" presId="urn:microsoft.com/office/officeart/2005/8/layout/hProcess3"/>
    <dgm:cxn modelId="{240A625B-308C-45A3-BBE5-9A977D9551D1}" type="presParOf" srcId="{587A69AD-5EFF-4767-B447-9719C7976B7B}" destId="{BFA2A2D2-2D61-422F-B9A3-8AE5F1321E80}" srcOrd="6" destOrd="0" presId="urn:microsoft.com/office/officeart/2005/8/layout/hProcess3"/>
    <dgm:cxn modelId="{8A0069EF-AD48-4C27-B80C-F37C264C7194}" type="presParOf" srcId="{587A69AD-5EFF-4767-B447-9719C7976B7B}" destId="{39085F90-9DD1-4FBF-9B6C-CE90B85DB9B5}" srcOrd="7" destOrd="0" presId="urn:microsoft.com/office/officeart/2005/8/layout/hProcess3"/>
    <dgm:cxn modelId="{FBA6ED30-B330-4D1A-B1FD-4826A64FA7DA}" type="presParOf" srcId="{39085F90-9DD1-4FBF-9B6C-CE90B85DB9B5}" destId="{5C2F2F69-C271-475F-9E8D-FF832A6B3576}" srcOrd="0" destOrd="0" presId="urn:microsoft.com/office/officeart/2005/8/layout/hProcess3"/>
    <dgm:cxn modelId="{B01E82EA-56EA-4A4F-9CCE-210EA78DA502}" type="presParOf" srcId="{39085F90-9DD1-4FBF-9B6C-CE90B85DB9B5}" destId="{BE23986D-9672-41BE-9EBB-9E65D3442C3A}" srcOrd="1" destOrd="0" presId="urn:microsoft.com/office/officeart/2005/8/layout/hProcess3"/>
    <dgm:cxn modelId="{FF9FE174-F183-4374-9FDF-757C61BD06DA}" type="presParOf" srcId="{39085F90-9DD1-4FBF-9B6C-CE90B85DB9B5}" destId="{4AC11E50-80AF-46F0-9CE4-956EE6CA3CBD}" srcOrd="2" destOrd="0" presId="urn:microsoft.com/office/officeart/2005/8/layout/hProcess3"/>
    <dgm:cxn modelId="{A5C48C57-62BF-4AE0-92DC-4328AA3FD71E}" type="presParOf" srcId="{39085F90-9DD1-4FBF-9B6C-CE90B85DB9B5}" destId="{1069EEBB-A6C0-4357-A7CF-4EC321F719C3}" srcOrd="3" destOrd="0" presId="urn:microsoft.com/office/officeart/2005/8/layout/hProcess3"/>
    <dgm:cxn modelId="{C0B91D8E-86EB-445B-A39B-EE84AAA84529}" type="presParOf" srcId="{587A69AD-5EFF-4767-B447-9719C7976B7B}" destId="{657EB4F0-AB40-4BB2-A30E-0D8659873B88}" srcOrd="8" destOrd="0" presId="urn:microsoft.com/office/officeart/2005/8/layout/hProcess3"/>
    <dgm:cxn modelId="{469184D3-5DD9-4E2F-AAD0-3FECDBE98496}" type="presParOf" srcId="{587A69AD-5EFF-4767-B447-9719C7976B7B}" destId="{28EDDF51-8AA9-4A34-BB6D-2F317F5F2E75}" srcOrd="9" destOrd="0" presId="urn:microsoft.com/office/officeart/2005/8/layout/hProcess3"/>
    <dgm:cxn modelId="{7C029D63-51D0-4E1F-8824-7583026B504D}" type="presParOf" srcId="{587A69AD-5EFF-4767-B447-9719C7976B7B}" destId="{4446A396-C1B1-48A4-B7D9-FB8DB8126B45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A396-C1B1-48A4-B7D9-FB8DB8126B45}">
      <dsp:nvSpPr>
        <dsp:cNvPr id="0" name=""/>
        <dsp:cNvSpPr/>
      </dsp:nvSpPr>
      <dsp:spPr>
        <a:xfrm>
          <a:off x="0" y="61738"/>
          <a:ext cx="8844208" cy="936000"/>
        </a:xfrm>
        <a:prstGeom prst="rightArrow">
          <a:avLst/>
        </a:prstGeom>
        <a:gradFill rotWithShape="0">
          <a:gsLst>
            <a:gs pos="50000">
              <a:srgbClr val="E3051B"/>
            </a:gs>
            <a:gs pos="0">
              <a:srgbClr val="882A30"/>
            </a:gs>
            <a:gs pos="100000">
              <a:srgbClr val="EAB500"/>
            </a:gs>
          </a:gsLst>
          <a:lin ang="192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3986D-9672-41BE-9EBB-9E65D3442C3A}">
      <dsp:nvSpPr>
        <dsp:cNvPr id="0" name=""/>
        <dsp:cNvSpPr/>
      </dsp:nvSpPr>
      <dsp:spPr>
        <a:xfrm>
          <a:off x="7770578" y="246350"/>
          <a:ext cx="817542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bg1"/>
              </a:solidFill>
            </a:rPr>
            <a:t>2023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7770578" y="246350"/>
        <a:ext cx="817542" cy="468000"/>
      </dsp:txXfrm>
    </dsp:sp>
    <dsp:sp modelId="{BB3019D8-B7E9-4564-BAF9-BBD2F9B21013}">
      <dsp:nvSpPr>
        <dsp:cNvPr id="0" name=""/>
        <dsp:cNvSpPr/>
      </dsp:nvSpPr>
      <dsp:spPr>
        <a:xfrm>
          <a:off x="5024423" y="237210"/>
          <a:ext cx="1714428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bg1"/>
              </a:solidFill>
            </a:rPr>
            <a:t>2022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5024423" y="237210"/>
        <a:ext cx="1714428" cy="468000"/>
      </dsp:txXfrm>
    </dsp:sp>
    <dsp:sp modelId="{0617CA84-1F6E-47A6-AE9E-C0F45BEB66AC}">
      <dsp:nvSpPr>
        <dsp:cNvPr id="0" name=""/>
        <dsp:cNvSpPr/>
      </dsp:nvSpPr>
      <dsp:spPr>
        <a:xfrm>
          <a:off x="2372270" y="237107"/>
          <a:ext cx="1714428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bg1"/>
              </a:solidFill>
            </a:rPr>
            <a:t>2021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2372270" y="237107"/>
        <a:ext cx="1714428" cy="468000"/>
      </dsp:txXfrm>
    </dsp:sp>
    <dsp:sp modelId="{C28A97D3-6EAF-4FBB-B594-6AB498A71F4B}">
      <dsp:nvSpPr>
        <dsp:cNvPr id="0" name=""/>
        <dsp:cNvSpPr/>
      </dsp:nvSpPr>
      <dsp:spPr>
        <a:xfrm>
          <a:off x="107081" y="254184"/>
          <a:ext cx="944924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bg1"/>
              </a:solidFill>
            </a:rPr>
            <a:t>2020</a:t>
          </a:r>
          <a:endParaRPr lang="de-DE" sz="1300" b="1" kern="1200" dirty="0">
            <a:solidFill>
              <a:schemeClr val="bg1"/>
            </a:solidFill>
          </a:endParaRPr>
        </a:p>
      </dsp:txBody>
      <dsp:txXfrm>
        <a:off x="107081" y="254184"/>
        <a:ext cx="944924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8492C6-ED8A-564E-B3D1-6FC36A6D9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200"/>
            </a:lvl1pPr>
          </a:lstStyle>
          <a:p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568E1-C914-E044-B5DC-41DA91055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200"/>
            </a:lvl1pPr>
          </a:lstStyle>
          <a:p>
            <a:fld id="{D893A924-A15F-FB45-9450-A978DD7F2A70}" type="datetimeFigureOut">
              <a:rPr lang="de-DE" sz="1000" smtClean="0">
                <a:latin typeface="Meta IGM" panose="02000503040000020004" pitchFamily="2" charset="0"/>
              </a:rPr>
              <a:t>13.05.2020</a:t>
            </a:fld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51DF70-631C-BE4E-95FD-56CEFF6C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200"/>
            </a:lvl1pPr>
          </a:lstStyle>
          <a:p>
            <a:endParaRPr lang="de-DE" sz="1000">
              <a:latin typeface="Meta IGM" panose="02000503040000020004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B3-F0D6-5A45-9129-191C5695E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200"/>
            </a:lvl1pPr>
          </a:lstStyle>
          <a:p>
            <a:fld id="{53B84A8F-D800-3D49-A16E-28CD7380C913}" type="slidenum">
              <a:rPr lang="de-DE" sz="1000" smtClean="0">
                <a:latin typeface="Meta IGM" panose="02000503040000020004" pitchFamily="2" charset="0"/>
              </a:rPr>
              <a:t>‹Nr.›</a:t>
            </a:fld>
            <a:endParaRPr lang="de-DE" sz="100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13.05.2020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IGM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rcRect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375286"/>
            <a:ext cx="3187699" cy="152349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Gliederung einfügen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 Mustermann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Musterstraße 12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45678 Musterstadt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Tel 0123 456789-0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err="1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max.mustermann@igmetall.de</a:t>
            </a:r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</a:t>
            </a:r>
          </a:p>
          <a:p>
            <a:pPr algn="r"/>
            <a:r>
              <a:rPr lang="de-DE" sz="1000" b="1" i="0" kern="1200" dirty="0" smtClean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Vorstand</a:t>
            </a:r>
            <a:endParaRPr lang="de-DE" sz="1000" b="1" i="0" kern="1200" baseline="0" dirty="0" smtClean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000" b="1" i="0" kern="1200" baseline="0" dirty="0" smtClean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FB Tarifpolitik</a:t>
            </a:r>
            <a:endParaRPr lang="de-DE" sz="1000" b="1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4" y="4790056"/>
            <a:ext cx="439854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761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FB Tarifpolitik</a:t>
            </a:r>
            <a:r>
              <a:rPr lang="de-DE" sz="1000" b="0" i="0" baseline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 </a:t>
            </a:r>
            <a:r>
              <a:rPr lang="de-DE" sz="1000" b="0" i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| Juan-Carlos Rio</a:t>
            </a:r>
            <a:r>
              <a:rPr lang="de-DE" sz="1000" b="0" i="0" baseline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 Antas</a:t>
            </a:r>
            <a:endParaRPr lang="de-DE" sz="1000" b="0" i="0" dirty="0">
              <a:solidFill>
                <a:srgbClr val="3C3C3B"/>
              </a:solidFill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7" r:id="rId5"/>
    <p:sldLayoutId id="2147483675" r:id="rId6"/>
    <p:sldLayoutId id="2147483678" r:id="rId7"/>
    <p:sldLayoutId id="2147483676" r:id="rId8"/>
    <p:sldLayoutId id="2147483679" r:id="rId9"/>
    <p:sldLayoutId id="21474836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 baseline="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7527210" y="2762625"/>
            <a:ext cx="28800" cy="8874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7091522" y="2702458"/>
            <a:ext cx="28800" cy="14483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4445986" y="2732968"/>
            <a:ext cx="28800" cy="14483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823499" y="2702458"/>
            <a:ext cx="28800" cy="8874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5509240" y="1468414"/>
            <a:ext cx="28800" cy="1163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174599" y="2706887"/>
            <a:ext cx="28800" cy="79502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922639" y="2696176"/>
            <a:ext cx="28800" cy="85137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913345" y="1451622"/>
            <a:ext cx="28800" cy="11230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619188" y="1473693"/>
            <a:ext cx="28800" cy="119692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47104" y="1444558"/>
            <a:ext cx="28800" cy="119692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FCFD9-B490-FF41-BC6A-4AE5C24C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02824"/>
            <a:ext cx="7396883" cy="452342"/>
          </a:xfrm>
        </p:spPr>
        <p:txBody>
          <a:bodyPr/>
          <a:lstStyle/>
          <a:p>
            <a:r>
              <a:rPr lang="de-DE" dirty="0" smtClean="0"/>
              <a:t>Tarifergebnis Leiharbeit 2019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5B31BE-95C5-AC45-BF4D-A1FDC6D1E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485" y="719887"/>
            <a:ext cx="6923296" cy="495300"/>
          </a:xfrm>
        </p:spPr>
        <p:txBody>
          <a:bodyPr/>
          <a:lstStyle/>
          <a:p>
            <a:r>
              <a:rPr lang="de-DE" dirty="0" smtClean="0"/>
              <a:t>Verbesserungen und Tariferhöhungen 2020 bis 2023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50824" y="1420595"/>
            <a:ext cx="1342290" cy="622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r>
              <a:rPr lang="de-DE" sz="1000" dirty="0" smtClean="0"/>
              <a:t>April 2020: </a:t>
            </a:r>
            <a:r>
              <a:rPr lang="de-DE" sz="1100" b="1" dirty="0"/>
              <a:t>Tariferhöhung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+ 3,0 % Ost 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+ 1,9 % West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23950" y="1420595"/>
            <a:ext cx="1266179" cy="6300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dirty="0" smtClean="0"/>
              <a:t>Oktober 2020: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Tariferhöhung Ost + 2,2 </a:t>
            </a:r>
            <a:r>
              <a:rPr lang="de-DE" sz="1100" b="1" dirty="0" smtClean="0"/>
              <a:t>%</a:t>
            </a:r>
            <a:endParaRPr lang="de-DE" sz="1100" b="1" dirty="0"/>
          </a:p>
        </p:txBody>
      </p:sp>
      <p:sp>
        <p:nvSpPr>
          <p:cNvPr id="24" name="Rechteck 23"/>
          <p:cNvSpPr/>
          <p:nvPr/>
        </p:nvSpPr>
        <p:spPr>
          <a:xfrm>
            <a:off x="2916497" y="1420595"/>
            <a:ext cx="2569903" cy="63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dirty="0"/>
              <a:t>April 2021: 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Bundesweit einheitliche Entgelte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und Tariferhöhung + 3 %</a:t>
            </a:r>
          </a:p>
        </p:txBody>
      </p:sp>
      <p:sp>
        <p:nvSpPr>
          <p:cNvPr id="34" name="Rechteck 33"/>
          <p:cNvSpPr/>
          <p:nvPr/>
        </p:nvSpPr>
        <p:spPr>
          <a:xfrm>
            <a:off x="118553" y="3068437"/>
            <a:ext cx="1972769" cy="9852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dirty="0" smtClean="0"/>
              <a:t>Juli 2020: 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Mehr Geld durch 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bessere Eingruppierung:</a:t>
            </a:r>
          </a:p>
          <a:p>
            <a:pPr marL="171450" indent="-7937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100" b="1" dirty="0"/>
              <a:t>neue Entgeltgruppe 2b, </a:t>
            </a:r>
          </a:p>
          <a:p>
            <a:pPr marL="171450" indent="-7937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1100" b="1" dirty="0"/>
              <a:t>neue Definitionen für </a:t>
            </a:r>
          </a:p>
          <a:p>
            <a:pPr marL="182563">
              <a:lnSpc>
                <a:spcPct val="90000"/>
              </a:lnSpc>
            </a:pPr>
            <a:r>
              <a:rPr lang="de-DE" sz="1100" b="1" dirty="0"/>
              <a:t>EG 2a, 2b, 3 und 4</a:t>
            </a:r>
          </a:p>
        </p:txBody>
      </p:sp>
      <p:sp>
        <p:nvSpPr>
          <p:cNvPr id="58" name="Rechteck 57"/>
          <p:cNvSpPr/>
          <p:nvPr/>
        </p:nvSpPr>
        <p:spPr>
          <a:xfrm>
            <a:off x="5987056" y="2737903"/>
            <a:ext cx="28800" cy="14483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327538" y="2747263"/>
            <a:ext cx="28800" cy="14483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829330" y="3068794"/>
            <a:ext cx="2520000" cy="68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dirty="0" smtClean="0"/>
              <a:t>2022: </a:t>
            </a:r>
          </a:p>
          <a:p>
            <a:pPr algn="ctr">
              <a:lnSpc>
                <a:spcPct val="90000"/>
              </a:lnSpc>
            </a:pPr>
            <a:r>
              <a:rPr lang="de-DE" sz="1100" b="1" dirty="0"/>
              <a:t>Urlaubsgeld +25 bis 50 €</a:t>
            </a:r>
          </a:p>
          <a:p>
            <a:pPr algn="ctr">
              <a:lnSpc>
                <a:spcPct val="90000"/>
              </a:lnSpc>
            </a:pPr>
            <a:r>
              <a:rPr lang="de-DE" sz="1100" b="1" dirty="0"/>
              <a:t>Weihnachtsgeld +25 bis 50 €</a:t>
            </a:r>
          </a:p>
        </p:txBody>
      </p:sp>
      <p:sp>
        <p:nvSpPr>
          <p:cNvPr id="40" name="Rechteck 39"/>
          <p:cNvSpPr/>
          <p:nvPr/>
        </p:nvSpPr>
        <p:spPr>
          <a:xfrm>
            <a:off x="2176461" y="3902689"/>
            <a:ext cx="1179877" cy="612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de-DE" sz="1000" dirty="0" smtClean="0"/>
              <a:t>Juni 2021: 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Mitgliederbonus  50 bis 150 €</a:t>
            </a:r>
          </a:p>
        </p:txBody>
      </p:sp>
      <p:sp>
        <p:nvSpPr>
          <p:cNvPr id="31" name="Rechteck 30"/>
          <p:cNvSpPr/>
          <p:nvPr/>
        </p:nvSpPr>
        <p:spPr>
          <a:xfrm>
            <a:off x="2176461" y="3068852"/>
            <a:ext cx="2519143" cy="68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dirty="0" smtClean="0"/>
              <a:t>ab 2021 mehr Urlaub: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	25 Tage Urlaub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im 2. Jahr   27 Tage Urlaub 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ab 4. Jahr   30 Tage Urlaub</a:t>
            </a:r>
          </a:p>
        </p:txBody>
      </p:sp>
      <p:sp>
        <p:nvSpPr>
          <p:cNvPr id="36" name="Rechteck 35"/>
          <p:cNvSpPr/>
          <p:nvPr/>
        </p:nvSpPr>
        <p:spPr>
          <a:xfrm>
            <a:off x="3513809" y="3897490"/>
            <a:ext cx="1180800" cy="612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de-DE" sz="1000" dirty="0" smtClean="0"/>
              <a:t>November 2021: </a:t>
            </a:r>
          </a:p>
          <a:p>
            <a:pPr algn="ctr">
              <a:lnSpc>
                <a:spcPct val="90000"/>
              </a:lnSpc>
            </a:pPr>
            <a:r>
              <a:rPr lang="de-DE" sz="1100" b="1" dirty="0" smtClean="0"/>
              <a:t>Mitgliederbonus 50 bis 150 €</a:t>
            </a:r>
          </a:p>
        </p:txBody>
      </p:sp>
      <p:sp>
        <p:nvSpPr>
          <p:cNvPr id="63" name="Rechteck 62"/>
          <p:cNvSpPr/>
          <p:nvPr/>
        </p:nvSpPr>
        <p:spPr>
          <a:xfrm>
            <a:off x="7498371" y="2755157"/>
            <a:ext cx="28800" cy="144833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4828537" y="3903548"/>
            <a:ext cx="1180800" cy="612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de-DE" sz="1000" dirty="0" smtClean="0"/>
              <a:t>Juni 2022: </a:t>
            </a:r>
          </a:p>
          <a:p>
            <a:pPr algn="ctr">
              <a:lnSpc>
                <a:spcPct val="90000"/>
              </a:lnSpc>
            </a:pPr>
            <a:r>
              <a:rPr lang="de-DE" sz="1100" b="1" dirty="0"/>
              <a:t>Mitgliederbonus  70 bis 200 €</a:t>
            </a:r>
          </a:p>
        </p:txBody>
      </p:sp>
      <p:sp>
        <p:nvSpPr>
          <p:cNvPr id="54" name="Rechteck 53"/>
          <p:cNvSpPr/>
          <p:nvPr/>
        </p:nvSpPr>
        <p:spPr>
          <a:xfrm>
            <a:off x="6172119" y="3897490"/>
            <a:ext cx="1180800" cy="612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de-DE" sz="1000" dirty="0" smtClean="0"/>
              <a:t>November 2022: </a:t>
            </a:r>
          </a:p>
          <a:p>
            <a:pPr algn="ctr">
              <a:lnSpc>
                <a:spcPct val="90000"/>
              </a:lnSpc>
            </a:pPr>
            <a:r>
              <a:rPr lang="de-DE" sz="1100" b="1" dirty="0"/>
              <a:t>Mitgliederbonus 70 bis 200 €</a:t>
            </a:r>
          </a:p>
        </p:txBody>
      </p:sp>
      <p:sp>
        <p:nvSpPr>
          <p:cNvPr id="57" name="Rechteck 56"/>
          <p:cNvSpPr/>
          <p:nvPr/>
        </p:nvSpPr>
        <p:spPr>
          <a:xfrm>
            <a:off x="7508372" y="3068845"/>
            <a:ext cx="1444252" cy="68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dirty="0" smtClean="0"/>
              <a:t>Ab 2023: 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Urlaubs- und 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Weihnachtsgeld 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jeweils +20 bis 75 €</a:t>
            </a:r>
          </a:p>
        </p:txBody>
      </p:sp>
      <p:sp>
        <p:nvSpPr>
          <p:cNvPr id="61" name="Rechteck 60"/>
          <p:cNvSpPr/>
          <p:nvPr/>
        </p:nvSpPr>
        <p:spPr>
          <a:xfrm>
            <a:off x="7498847" y="3900855"/>
            <a:ext cx="1444252" cy="684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de-DE" sz="1000" dirty="0" smtClean="0"/>
              <a:t>Ab 2023:  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Mitgliederbonus im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Juni und November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j</a:t>
            </a:r>
            <a:r>
              <a:rPr lang="de-DE" sz="1100" b="1" dirty="0" smtClean="0"/>
              <a:t>eweils 100 </a:t>
            </a:r>
            <a:r>
              <a:rPr lang="de-DE" sz="1100" b="1" dirty="0"/>
              <a:t>bis </a:t>
            </a:r>
            <a:r>
              <a:rPr lang="de-DE" sz="1100" b="1" dirty="0" smtClean="0"/>
              <a:t>350 </a:t>
            </a:r>
            <a:r>
              <a:rPr lang="de-DE" sz="1100" b="1" dirty="0"/>
              <a:t>€ </a:t>
            </a:r>
          </a:p>
        </p:txBody>
      </p:sp>
      <p:cxnSp>
        <p:nvCxnSpPr>
          <p:cNvPr id="53" name="Gerader Verbinder 52"/>
          <p:cNvCxnSpPr/>
          <p:nvPr/>
        </p:nvCxnSpPr>
        <p:spPr>
          <a:xfrm>
            <a:off x="2106955" y="2331994"/>
            <a:ext cx="0" cy="42614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4749636" y="2334286"/>
            <a:ext cx="0" cy="42614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>
            <a:off x="7398802" y="2331994"/>
            <a:ext cx="0" cy="42614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5512768" y="1420595"/>
            <a:ext cx="2648252" cy="6317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dirty="0" smtClean="0"/>
              <a:t>April 2022:</a:t>
            </a:r>
          </a:p>
          <a:p>
            <a:pPr>
              <a:lnSpc>
                <a:spcPct val="90000"/>
              </a:lnSpc>
            </a:pPr>
            <a:r>
              <a:rPr lang="de-DE" sz="1100" b="1" dirty="0"/>
              <a:t>Tariferhöhung bundesweit + 4,1 %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62961"/>
              </p:ext>
            </p:extLst>
          </p:nvPr>
        </p:nvGraphicFramePr>
        <p:xfrm>
          <a:off x="115450" y="2021875"/>
          <a:ext cx="8844208" cy="99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7350" y="2547357"/>
            <a:ext cx="853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04   05   06   07   08   09   10   11   12   01   </a:t>
            </a:r>
            <a:r>
              <a:rPr lang="de-DE" sz="1000" dirty="0">
                <a:solidFill>
                  <a:schemeClr val="bg1"/>
                </a:solidFill>
              </a:rPr>
              <a:t>02   03   04   05   06   07   08   09   10   11   </a:t>
            </a:r>
            <a:r>
              <a:rPr lang="de-DE" sz="1000" dirty="0" smtClean="0">
                <a:solidFill>
                  <a:schemeClr val="bg1"/>
                </a:solidFill>
              </a:rPr>
              <a:t>12   01   </a:t>
            </a:r>
            <a:r>
              <a:rPr lang="de-DE" sz="1000" dirty="0">
                <a:solidFill>
                  <a:schemeClr val="bg1"/>
                </a:solidFill>
              </a:rPr>
              <a:t>02   03   04   05   06   07   08   09   10   11   </a:t>
            </a:r>
            <a:r>
              <a:rPr lang="de-DE" sz="1000" dirty="0" smtClean="0">
                <a:solidFill>
                  <a:schemeClr val="bg1"/>
                </a:solidFill>
              </a:rPr>
              <a:t>12   </a:t>
            </a:r>
            <a:r>
              <a:rPr lang="de-DE" sz="1000" dirty="0">
                <a:solidFill>
                  <a:schemeClr val="bg1"/>
                </a:solidFill>
              </a:rPr>
              <a:t>01   02   03   04   </a:t>
            </a:r>
            <a:r>
              <a:rPr lang="de-DE" sz="1000" dirty="0" smtClean="0">
                <a:solidFill>
                  <a:schemeClr val="bg1"/>
                </a:solidFill>
              </a:rPr>
              <a:t>05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31981" y="4722429"/>
            <a:ext cx="800100" cy="28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0"/>
          <p:cNvSpPr>
            <a:spLocks noChangeArrowheads="1"/>
          </p:cNvSpPr>
          <p:nvPr/>
        </p:nvSpPr>
        <p:spPr bwMode="auto">
          <a:xfrm>
            <a:off x="774640" y="1195936"/>
            <a:ext cx="2592000" cy="3813075"/>
          </a:xfrm>
          <a:prstGeom prst="rect">
            <a:avLst/>
          </a:prstGeom>
          <a:solidFill>
            <a:schemeClr val="bg1"/>
          </a:solidFill>
          <a:ln w="25400">
            <a:solidFill>
              <a:srgbClr val="243F6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Alte Entgeltgruppen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Textfeld 28"/>
          <p:cNvSpPr txBox="1"/>
          <p:nvPr/>
        </p:nvSpPr>
        <p:spPr>
          <a:xfrm>
            <a:off x="7245433" y="2259821"/>
            <a:ext cx="487586" cy="355992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="horz" wrap="square" lIns="72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de-DE" sz="1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endParaRPr lang="de-D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feld 28"/>
          <p:cNvSpPr txBox="1"/>
          <p:nvPr/>
        </p:nvSpPr>
        <p:spPr>
          <a:xfrm>
            <a:off x="7229454" y="2615813"/>
            <a:ext cx="506574" cy="1111832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="horz" wrap="square" lIns="72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de-DE" sz="1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de-D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feld 28"/>
          <p:cNvSpPr txBox="1"/>
          <p:nvPr/>
        </p:nvSpPr>
        <p:spPr>
          <a:xfrm>
            <a:off x="7226445" y="3732414"/>
            <a:ext cx="506574" cy="1107514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="horz" wrap="square" lIns="72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de-DE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de-D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feld 28"/>
          <p:cNvSpPr txBox="1"/>
          <p:nvPr/>
        </p:nvSpPr>
        <p:spPr>
          <a:xfrm>
            <a:off x="7226445" y="1501962"/>
            <a:ext cx="506574" cy="760985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="horz" wrap="square" lIns="72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de-DE" sz="1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endParaRPr lang="de-D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feld 28"/>
          <p:cNvSpPr txBox="1"/>
          <p:nvPr/>
        </p:nvSpPr>
        <p:spPr>
          <a:xfrm>
            <a:off x="953541" y="3715005"/>
            <a:ext cx="506574" cy="1110751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="horz" wrap="square" lIns="5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de-DE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de-D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feld 28"/>
          <p:cNvSpPr txBox="1"/>
          <p:nvPr/>
        </p:nvSpPr>
        <p:spPr>
          <a:xfrm>
            <a:off x="951874" y="2608825"/>
            <a:ext cx="506574" cy="111240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txBody>
          <a:bodyPr rot="0" spcFirstLastPara="0" vert="horz" wrap="square" lIns="5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de-DE" sz="1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de-D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FCFD9-B490-FF41-BC6A-4AE5C24C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02824"/>
            <a:ext cx="7396883" cy="452342"/>
          </a:xfrm>
        </p:spPr>
        <p:txBody>
          <a:bodyPr/>
          <a:lstStyle/>
          <a:p>
            <a:r>
              <a:rPr lang="de-DE" dirty="0" smtClean="0"/>
              <a:t>Tarifergebnis Leiharbeit 2019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5B31BE-95C5-AC45-BF4D-A1FDC6D1E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485" y="719887"/>
            <a:ext cx="6923296" cy="495300"/>
          </a:xfrm>
        </p:spPr>
        <p:txBody>
          <a:bodyPr/>
          <a:lstStyle/>
          <a:p>
            <a:r>
              <a:rPr lang="de-DE" altLang="de-DE" dirty="0" smtClean="0"/>
              <a:t>Aufwertung durch </a:t>
            </a:r>
            <a:r>
              <a:rPr lang="de-DE" altLang="de-DE" dirty="0"/>
              <a:t>neue </a:t>
            </a:r>
            <a:r>
              <a:rPr lang="de-DE" altLang="de-DE" dirty="0" smtClean="0"/>
              <a:t>Entgeltrahmenstruktur ab Juli 2020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Rechteck 51"/>
          <p:cNvSpPr>
            <a:spLocks noChangeArrowheads="1"/>
          </p:cNvSpPr>
          <p:nvPr/>
        </p:nvSpPr>
        <p:spPr bwMode="auto">
          <a:xfrm>
            <a:off x="5324557" y="1208635"/>
            <a:ext cx="2592000" cy="3812400"/>
          </a:xfrm>
          <a:prstGeom prst="rect">
            <a:avLst/>
          </a:prstGeom>
          <a:noFill/>
          <a:ln w="25400">
            <a:solidFill>
              <a:srgbClr val="243F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Neue Entgeltgruppen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hteck 52"/>
          <p:cNvSpPr>
            <a:spLocks noChangeArrowheads="1"/>
          </p:cNvSpPr>
          <p:nvPr/>
        </p:nvSpPr>
        <p:spPr bwMode="auto">
          <a:xfrm>
            <a:off x="3187950" y="1033331"/>
            <a:ext cx="2195688" cy="5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Überführung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952241" y="1500158"/>
            <a:ext cx="6306059" cy="3339019"/>
            <a:chOff x="36641" y="55660"/>
            <a:chExt cx="6733707" cy="3606919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36641" y="55660"/>
              <a:ext cx="6733707" cy="3606919"/>
              <a:chOff x="36641" y="55660"/>
              <a:chExt cx="6733707" cy="3606919"/>
            </a:xfrm>
          </p:grpSpPr>
          <p:sp>
            <p:nvSpPr>
              <p:cNvPr id="47" name="Pfeil nach rechts 46"/>
              <p:cNvSpPr/>
              <p:nvPr/>
            </p:nvSpPr>
            <p:spPr>
              <a:xfrm>
                <a:off x="3595023" y="2830519"/>
                <a:ext cx="1296302" cy="429260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grpSp>
            <p:nvGrpSpPr>
              <p:cNvPr id="48" name="Gruppieren 47"/>
              <p:cNvGrpSpPr/>
              <p:nvPr/>
            </p:nvGrpSpPr>
            <p:grpSpPr>
              <a:xfrm>
                <a:off x="36641" y="55660"/>
                <a:ext cx="6733707" cy="3606919"/>
                <a:chOff x="36641" y="55660"/>
                <a:chExt cx="6733707" cy="3606919"/>
              </a:xfrm>
            </p:grpSpPr>
            <p:grpSp>
              <p:nvGrpSpPr>
                <p:cNvPr id="49" name="Gruppieren 48"/>
                <p:cNvGrpSpPr/>
                <p:nvPr/>
              </p:nvGrpSpPr>
              <p:grpSpPr>
                <a:xfrm>
                  <a:off x="36641" y="55660"/>
                  <a:ext cx="6733707" cy="3606919"/>
                  <a:chOff x="36641" y="55660"/>
                  <a:chExt cx="6733707" cy="3606919"/>
                </a:xfrm>
              </p:grpSpPr>
              <p:sp>
                <p:nvSpPr>
                  <p:cNvPr id="52" name="Rechteck 51"/>
                  <p:cNvSpPr/>
                  <p:nvPr/>
                </p:nvSpPr>
                <p:spPr>
                  <a:xfrm>
                    <a:off x="4886303" y="1269403"/>
                    <a:ext cx="1884045" cy="1192530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2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950" dirty="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Zweijährige Berufsausbildung</a:t>
                    </a:r>
                    <a:endParaRPr lang="de-DE" sz="95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9" name="Gruppieren 58"/>
                  <p:cNvGrpSpPr/>
                  <p:nvPr/>
                </p:nvGrpSpPr>
                <p:grpSpPr>
                  <a:xfrm>
                    <a:off x="36641" y="55660"/>
                    <a:ext cx="6733707" cy="3606919"/>
                    <a:chOff x="36641" y="55660"/>
                    <a:chExt cx="6733707" cy="3606919"/>
                  </a:xfrm>
                </p:grpSpPr>
                <p:sp>
                  <p:nvSpPr>
                    <p:cNvPr id="64" name="Rechteck 63"/>
                    <p:cNvSpPr/>
                    <p:nvPr/>
                  </p:nvSpPr>
                  <p:spPr>
                    <a:xfrm>
                      <a:off x="4886303" y="2470049"/>
                      <a:ext cx="1884045" cy="119253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6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50" dirty="0">
                          <a:solidFill>
                            <a:srgbClr val="FFFFFF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mindestens dreijährige Berufsausbildung</a:t>
                      </a:r>
                      <a:endParaRPr lang="de-DE" sz="95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65" name="Gruppieren 64"/>
                    <p:cNvGrpSpPr/>
                    <p:nvPr/>
                  </p:nvGrpSpPr>
                  <p:grpSpPr>
                    <a:xfrm>
                      <a:off x="36641" y="55660"/>
                      <a:ext cx="6733707" cy="3603724"/>
                      <a:chOff x="36641" y="55660"/>
                      <a:chExt cx="6733707" cy="3603724"/>
                    </a:xfrm>
                  </p:grpSpPr>
                  <p:sp>
                    <p:nvSpPr>
                      <p:cNvPr id="77" name="Textfeld 28"/>
                      <p:cNvSpPr txBox="1"/>
                      <p:nvPr/>
                    </p:nvSpPr>
                    <p:spPr>
                      <a:xfrm>
                        <a:off x="36641" y="55660"/>
                        <a:ext cx="540928" cy="121006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="horz" wrap="square" lIns="5400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1100" b="1" dirty="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EG </a:t>
                        </a:r>
                        <a:r>
                          <a:rPr lang="de-DE" sz="1100" b="1" dirty="0" smtClean="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2</a:t>
                        </a:r>
                        <a:endParaRPr lang="de-DE" sz="11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6" name="Rechteck 65"/>
                      <p:cNvSpPr/>
                      <p:nvPr/>
                    </p:nvSpPr>
                    <p:spPr>
                      <a:xfrm>
                        <a:off x="516835" y="55660"/>
                        <a:ext cx="1884045" cy="119253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accent6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8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Tätigkeiten, die eine Anlernzeit erfordern oder für die fachbezogene Berufserfahrung oder fachspezifische Kenntnisse oder</a:t>
                        </a:r>
                        <a:endParaRPr lang="de-DE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11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67" name="Rechteck 66"/>
                      <p:cNvSpPr/>
                      <p:nvPr/>
                    </p:nvSpPr>
                    <p:spPr>
                      <a:xfrm>
                        <a:off x="516835" y="1260828"/>
                        <a:ext cx="1884045" cy="119253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accent6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9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abgeschlossene Berufsausbildung: zweijährige und </a:t>
                        </a:r>
                      </a:p>
                    </p:txBody>
                  </p:sp>
                  <p:sp>
                    <p:nvSpPr>
                      <p:cNvPr id="68" name="Rechteck 67"/>
                      <p:cNvSpPr/>
                      <p:nvPr/>
                    </p:nvSpPr>
                    <p:spPr>
                      <a:xfrm>
                        <a:off x="516835" y="2466854"/>
                        <a:ext cx="1884045" cy="119253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accent6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950" dirty="0">
                            <a:solidFill>
                              <a:srgbClr val="FFFFFF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mindestens dreijährige Berufsausbildung und mehrjährige Berufserfahrung </a:t>
                        </a:r>
                        <a:endParaRPr lang="de-DE" sz="95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9" name="Rechteck 68"/>
                      <p:cNvSpPr/>
                      <p:nvPr/>
                    </p:nvSpPr>
                    <p:spPr>
                      <a:xfrm>
                        <a:off x="4886303" y="60804"/>
                        <a:ext cx="1884045" cy="82061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accent6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8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Tätigkeiten, die eine Anlernzeit erfordern oder für die fachbezogene Berufserfahrung oder </a:t>
                        </a:r>
                      </a:p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8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fachspezifische Kenntnisse </a:t>
                        </a:r>
                      </a:p>
                    </p:txBody>
                  </p:sp>
                  <p:sp>
                    <p:nvSpPr>
                      <p:cNvPr id="70" name="Rechteck 69"/>
                      <p:cNvSpPr/>
                      <p:nvPr/>
                    </p:nvSpPr>
                    <p:spPr>
                      <a:xfrm>
                        <a:off x="4886303" y="879934"/>
                        <a:ext cx="1884045" cy="37721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1800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9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eine fachspezifische </a:t>
                        </a:r>
                        <a:r>
                          <a:rPr lang="de-DE" sz="900" dirty="0" smtClean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Qualifikation</a:t>
                        </a:r>
                        <a:endParaRPr lang="de-DE" sz="9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1" name="Pfeil nach rechts 70"/>
                      <p:cNvSpPr/>
                      <p:nvPr/>
                    </p:nvSpPr>
                    <p:spPr>
                      <a:xfrm>
                        <a:off x="2372030" y="159026"/>
                        <a:ext cx="2512844" cy="429260"/>
                      </a:xfrm>
                      <a:prstGeom prst="rightArrow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" name="Pfeil nach rechts 71"/>
                      <p:cNvSpPr/>
                      <p:nvPr/>
                    </p:nvSpPr>
                    <p:spPr>
                      <a:xfrm>
                        <a:off x="2312725" y="842838"/>
                        <a:ext cx="2576454" cy="429260"/>
                      </a:xfrm>
                      <a:prstGeom prst="rightArrow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73" name="Pfeil nach rechts 72"/>
                      <p:cNvSpPr/>
                      <p:nvPr/>
                    </p:nvSpPr>
                    <p:spPr>
                      <a:xfrm>
                        <a:off x="2374575" y="1423283"/>
                        <a:ext cx="2512843" cy="429260"/>
                      </a:xfrm>
                      <a:prstGeom prst="rightArrow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" name="Rechteck 73"/>
                      <p:cNvSpPr/>
                      <p:nvPr/>
                    </p:nvSpPr>
                    <p:spPr>
                      <a:xfrm>
                        <a:off x="548640" y="1852654"/>
                        <a:ext cx="1828800" cy="56769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9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dreijährige Ausbildung</a:t>
                        </a:r>
                      </a:p>
                    </p:txBody>
                  </p:sp>
                  <p:sp>
                    <p:nvSpPr>
                      <p:cNvPr id="75" name="Rechteck 74"/>
                      <p:cNvSpPr/>
                      <p:nvPr/>
                    </p:nvSpPr>
                    <p:spPr>
                      <a:xfrm rot="5400000">
                        <a:off x="3132782" y="2481154"/>
                        <a:ext cx="1124941" cy="217806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" name="Textfeld 27"/>
                      <p:cNvSpPr txBox="1"/>
                      <p:nvPr/>
                    </p:nvSpPr>
                    <p:spPr>
                      <a:xfrm>
                        <a:off x="2767054" y="2011680"/>
                        <a:ext cx="1200647" cy="2381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800" b="1">
                            <a:solidFill>
                              <a:srgbClr val="FFFFFF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direkt in die EG 4</a:t>
                        </a:r>
                        <a:endParaRPr lang="de-DE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5" name="Pfeil nach unten 84"/>
                      <p:cNvSpPr/>
                      <p:nvPr/>
                    </p:nvSpPr>
                    <p:spPr>
                      <a:xfrm>
                        <a:off x="858741" y="2276748"/>
                        <a:ext cx="1175385" cy="508883"/>
                      </a:xfrm>
                      <a:prstGeom prst="downArrow">
                        <a:avLst>
                          <a:gd name="adj1" fmla="val 84339"/>
                          <a:gd name="adj2" fmla="val 50000"/>
                        </a:avLst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9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nach </a:t>
                        </a:r>
                        <a:r>
                          <a:rPr lang="de-DE" sz="950" dirty="0" smtClean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 </a:t>
                        </a:r>
                        <a:r>
                          <a:rPr lang="de-DE" sz="9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Jahr</a:t>
                        </a:r>
                      </a:p>
                    </p:txBody>
                  </p:sp>
                  <p:sp>
                    <p:nvSpPr>
                      <p:cNvPr id="86" name="Rechteck 85"/>
                      <p:cNvSpPr/>
                      <p:nvPr/>
                    </p:nvSpPr>
                    <p:spPr>
                      <a:xfrm>
                        <a:off x="538684" y="859353"/>
                        <a:ext cx="1837015" cy="3694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85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eine fachspezifische Qualifikation erforderlich sind.</a:t>
                        </a:r>
                        <a:endParaRPr lang="de-DE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4" name="Textfeld 37"/>
                      <p:cNvSpPr txBox="1"/>
                      <p:nvPr/>
                    </p:nvSpPr>
                    <p:spPr>
                      <a:xfrm>
                        <a:off x="3586351" y="2919543"/>
                        <a:ext cx="1182204" cy="238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de-DE" sz="800" b="1" dirty="0" smtClean="0">
                            <a:solidFill>
                              <a:srgbClr val="FFFFFF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+ 5,17 </a:t>
                        </a:r>
                        <a:r>
                          <a:rPr lang="de-DE" sz="800" b="1" dirty="0">
                            <a:solidFill>
                              <a:srgbClr val="FFFFFF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% (</a:t>
                        </a:r>
                        <a:r>
                          <a:rPr lang="de-DE" sz="800" b="1" dirty="0" smtClean="0">
                            <a:solidFill>
                              <a:srgbClr val="FFFFFF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0,71 Euro)</a:t>
                        </a:r>
                        <a:endParaRPr lang="de-DE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0" name="Rechteck 49"/>
                <p:cNvSpPr/>
                <p:nvPr/>
              </p:nvSpPr>
              <p:spPr>
                <a:xfrm>
                  <a:off x="2305879" y="2027583"/>
                  <a:ext cx="1430551" cy="21780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46" name="Textfeld 26"/>
            <p:cNvSpPr txBox="1"/>
            <p:nvPr/>
          </p:nvSpPr>
          <p:spPr>
            <a:xfrm>
              <a:off x="2996187" y="930304"/>
              <a:ext cx="1200150" cy="2381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8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+ 5,17 % (</a:t>
              </a:r>
              <a:r>
                <a:rPr lang="de-DE" sz="800" b="1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0,56 Euro)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0" y="226368"/>
            <a:ext cx="7571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ta IGM" panose="0200050304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ta IGM" panose="02000503040000020004" pitchFamily="2" charset="0"/>
              </a:rPr>
              <a:t>								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325</Words>
  <Application>Microsoft Office PowerPoint</Application>
  <PresentationFormat>Bildschirmpräsentation (16:9)</PresentationFormat>
  <Paragraphs>77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Times New Roman</vt:lpstr>
      <vt:lpstr>Meta IGM</vt:lpstr>
      <vt:lpstr>Arial</vt:lpstr>
      <vt:lpstr>Calibri</vt:lpstr>
      <vt:lpstr>Meta Head IGM Cond Black</vt:lpstr>
      <vt:lpstr>Wingdings</vt:lpstr>
      <vt:lpstr>Meta Head IGM Cond Light</vt:lpstr>
      <vt:lpstr>Office</vt:lpstr>
      <vt:lpstr>Tarifergebnis Leiharbeit 2019</vt:lpstr>
      <vt:lpstr>Tarifergebnis Leiharbeit 2019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Kurz-Anleitung PowerPoint</dc:title>
  <dc:creator>Lutz, Philip</dc:creator>
  <cp:lastModifiedBy>Kasper, Thomas</cp:lastModifiedBy>
  <cp:revision>65</cp:revision>
  <cp:lastPrinted>2020-05-13T10:07:21Z</cp:lastPrinted>
  <dcterms:created xsi:type="dcterms:W3CDTF">2020-05-06T12:32:27Z</dcterms:created>
  <dcterms:modified xsi:type="dcterms:W3CDTF">2020-05-13T10:08:36Z</dcterms:modified>
</cp:coreProperties>
</file>